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3B1C17-D3CB-4E6E-B79C-FD92F07E1280}">
  <a:tblStyle styleId="{4F3B1C17-D3CB-4E6E-B79C-FD92F07E12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3D9BE72-377E-4922-AD2D-66E5DEE388F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HelveticaNeue-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HelveticaNeue-italic.fntdata"/><Relationship Id="rId23" Type="http://schemas.openxmlformats.org/officeDocument/2006/relationships/slide" Target="slides/slide17.xml"/><Relationship Id="rId67" Type="http://schemas.openxmlformats.org/officeDocument/2006/relationships/font" Target="fonts/HelveticaNeue-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7557efff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7557efff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508063a7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7508063a7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508063a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508063a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5ecc32a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5ecc32a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465d35ee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37465d35ee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88f9fef1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3788f9fef1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753cd0b36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753cd0b36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53cd0b364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3753cd0b36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53cd0b36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753cd0b3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5ecc32a2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75ecc32a2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53cd0b36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753cd0b36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53e8d1c67_5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753e8d1c67_5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5ecc32a26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375ecc32a2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7508063a79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7508063a7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788f9fef1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788f9fef1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557efff7f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7557efff7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To begin the model comparison process, we decided to test all variables in a simple 2 variable model. Based on the correlation between each variable and CPI, we had our assumptions on which variables would perform the best. Little to our surprise, PPI and Housing performed best as both of them had a correlation coefficient over .95, while Unemployment had the lowest correlation coefficient and also performed worst. We can also see that the Fed Fund model also still performed admirably.</a:t>
            </a:r>
            <a:endParaRPr sz="1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557efff7f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7557efff7f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After </a:t>
            </a:r>
            <a:r>
              <a:rPr lang="en" sz="1500"/>
              <a:t>acquiring</a:t>
            </a:r>
            <a:r>
              <a:rPr lang="en" sz="1500"/>
              <a:t> all the information from the 2 variable models, we began with more complex modeling. Given that PPI and Housing previously performed the best, with Fed Funds not far behind, we decided to feature these three variables in different model iterations. This is why you will see that outside of the full model, Unemployment isn’t present. From this table we can see that the PPI and Housing model performs well until we calculate the RMSE and see that it is significantly higher than the other models. </a:t>
            </a:r>
            <a:r>
              <a:rPr lang="en" sz="1500"/>
              <a:t>Conversely, the PPI and Fed Funds Model has the best RMSE of the group, but it’s AIC and BIC values are severely lacking. This leads us to the full model and the PPI/Fed Fund/Housing model. While the full model performs very well, the low adj R^2 from the added complexity of Unemployment doesn’t add enough to the other metrics to make the dip in explanatory power worth it, ultimately leaving us with the PPI/Fed Funds/Housing Model. Although this model doesn’t lead in all categories, it is strong in each, allowing us to crown it as the Champion Model.</a:t>
            </a:r>
            <a:endParaRPr sz="1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557efff7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7557efff7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forecast of the Champion model has a few very interesting characteristics. First and foremost, as you can see on the zoomed in plot, our forecast very closely matches the actual CPI for the entirety of 2024. Next, while the fanning of the Confidence Interval may look a bit extreme in the zoomed in plot, when we look at it over the entirety of the time series, it isn’t too much different from some of the dips and rises along the plot, leading us to determine that it is a very </a:t>
            </a:r>
            <a:r>
              <a:rPr lang="en"/>
              <a:t>reasonable confidence interval. Lastly, we wanted to know how our forecast compared to that of an actual economic organization. We found a history of CPI Index projections from the International Monetary Fund, and to our surprise, our projections weren’t too far off. The IMF predicted an EOY CPI of 316.8, and we predicted an EOY CPI of 314.1, while the actual EOY CPI was 315.6.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557efff7f_3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7557efff7f_3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area with the most improvement to be made is definitely in the residual checks. While there isn’t any noticeable trends in the residual plot, and it hovers mainly around zero, things start to get dicey at the ACF and PACF plots. There is clearly remaining residual autocorrelation as we see several significant lags in both plots. There are certainly still underlying patterns that need to be addressed.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74363f5da2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74363f5da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7557efff7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7557efff7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solidFill>
                <a:srgbClr val="29261B"/>
              </a:solidFill>
              <a:highlight>
                <a:srgbClr val="F8F8F7"/>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aa76ceb1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aa76ceb1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788f9fef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788f9fef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88f9fef1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788f9fef1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788f9fef1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788f9fef1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aa76ceb1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aa76ceb1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557efff7f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7557efff7f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557efff7f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7557efff7f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7557efff7f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7557efff7f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557efff7f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7557efff7f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557efff7f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557efff7f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7557efff7f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7557efff7f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557efff7f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7557efff7f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557efff7f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7557efff7f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557efff7f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7557efff7f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7557efff7f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37557efff7f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7557efff7f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7557efff7f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74363f5da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374363f5d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557efff7f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557efff7f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7b1f5eb58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37b1f5eb5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75ecc32a2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375ecc32a2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7b1f5eb58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7b1f5eb58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46b4ace9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746b4ace9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7b1f5eb58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7b1f5eb58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aa042d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aa042d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508063a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508063a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508063a7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508063a7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508063a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508063a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aroon" showMasterSp="0"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2"/>
          <p:cNvSpPr/>
          <p:nvPr/>
        </p:nvSpPr>
        <p:spPr>
          <a:xfrm>
            <a:off x="0" y="2"/>
            <a:ext cx="9144000" cy="5148900"/>
          </a:xfrm>
          <a:prstGeom prst="rect">
            <a:avLst/>
          </a:prstGeom>
          <a:solidFill>
            <a:srgbClr val="8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Helvetica Neue"/>
              <a:ea typeface="Helvetica Neue"/>
              <a:cs typeface="Helvetica Neue"/>
              <a:sym typeface="Helvetica Neue"/>
            </a:endParaRPr>
          </a:p>
        </p:txBody>
      </p:sp>
      <p:sp>
        <p:nvSpPr>
          <p:cNvPr id="14" name="Google Shape;14;p2"/>
          <p:cNvSpPr txBox="1"/>
          <p:nvPr>
            <p:ph idx="1" type="body"/>
          </p:nvPr>
        </p:nvSpPr>
        <p:spPr>
          <a:xfrm>
            <a:off x="623888" y="3726425"/>
            <a:ext cx="7886700" cy="694200"/>
          </a:xfrm>
          <a:prstGeom prst="rect">
            <a:avLst/>
          </a:prstGeom>
          <a:noFill/>
          <a:ln>
            <a:noFill/>
          </a:ln>
        </p:spPr>
        <p:txBody>
          <a:bodyPr anchorCtr="0" anchor="t" bIns="34275" lIns="0" spcFirstLastPara="1" rIns="0" wrap="square" tIns="34275">
            <a:normAutofit/>
          </a:bodyPr>
          <a:lstStyle>
            <a:lvl1pPr indent="-228600" lvl="0" marL="457200" algn="l">
              <a:lnSpc>
                <a:spcPct val="90000"/>
              </a:lnSpc>
              <a:spcBef>
                <a:spcPts val="800"/>
              </a:spcBef>
              <a:spcAft>
                <a:spcPts val="0"/>
              </a:spcAft>
              <a:buSzPts val="1400"/>
              <a:buNone/>
              <a:defRPr b="0" i="0" sz="14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5" name="Google Shape;15;p2"/>
          <p:cNvSpPr txBox="1"/>
          <p:nvPr>
            <p:ph type="title"/>
          </p:nvPr>
        </p:nvSpPr>
        <p:spPr>
          <a:xfrm>
            <a:off x="623888" y="1769787"/>
            <a:ext cx="7886700" cy="19365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rgbClr val="F2F2F2"/>
              </a:buClr>
              <a:buSzPts val="3000"/>
              <a:buFont typeface="Helvetica Neue"/>
              <a:buNone/>
              <a:defRPr b="0" i="0" sz="3000">
                <a:solidFill>
                  <a:srgbClr val="F2F2F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p:nvPr/>
        </p:nvSpPr>
        <p:spPr>
          <a:xfrm>
            <a:off x="0" y="4800167"/>
            <a:ext cx="9144000" cy="349800"/>
          </a:xfrm>
          <a:prstGeom prst="rect">
            <a:avLst/>
          </a:prstGeom>
          <a:solidFill>
            <a:srgbClr val="8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Helvetica Neue"/>
              <a:ea typeface="Helvetica Neue"/>
              <a:cs typeface="Helvetica Neue"/>
              <a:sym typeface="Helvetica Neue"/>
            </a:endParaRPr>
          </a:p>
        </p:txBody>
      </p:sp>
      <p:cxnSp>
        <p:nvCxnSpPr>
          <p:cNvPr id="18" name="Google Shape;18;p2"/>
          <p:cNvCxnSpPr/>
          <p:nvPr/>
        </p:nvCxnSpPr>
        <p:spPr>
          <a:xfrm>
            <a:off x="0" y="4796736"/>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9" name="Google Shape;19;p2"/>
          <p:cNvPicPr preferRelativeResize="0"/>
          <p:nvPr/>
        </p:nvPicPr>
        <p:blipFill rotWithShape="1">
          <a:blip r:embed="rId2">
            <a:alphaModFix amt="50000"/>
          </a:blip>
          <a:srcRect b="0" l="0" r="0" t="0"/>
          <a:stretch/>
        </p:blipFill>
        <p:spPr>
          <a:xfrm>
            <a:off x="5666898" y="51250"/>
            <a:ext cx="2877310" cy="2517649"/>
          </a:xfrm>
          <a:prstGeom prst="rect">
            <a:avLst/>
          </a:prstGeom>
          <a:noFill/>
          <a:ln>
            <a:noFill/>
          </a:ln>
        </p:spPr>
      </p:pic>
      <p:pic>
        <p:nvPicPr>
          <p:cNvPr id="20" name="Google Shape;20;p2"/>
          <p:cNvPicPr preferRelativeResize="0"/>
          <p:nvPr/>
        </p:nvPicPr>
        <p:blipFill rotWithShape="1">
          <a:blip r:embed="rId3">
            <a:alphaModFix/>
          </a:blip>
          <a:srcRect b="0" l="0" r="0" t="0"/>
          <a:stretch/>
        </p:blipFill>
        <p:spPr>
          <a:xfrm>
            <a:off x="402535" y="4801003"/>
            <a:ext cx="2133706" cy="3566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3"/>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Phoenix" showMasterSp="0">
  <p:cSld name="Title Slide Grey Phoenix">
    <p:bg>
      <p:bgPr>
        <a:solidFill>
          <a:schemeClr val="lt1"/>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mt="15000"/>
          </a:blip>
          <a:srcRect b="0" l="0" r="0" t="0"/>
          <a:stretch/>
        </p:blipFill>
        <p:spPr>
          <a:xfrm>
            <a:off x="6230593" y="562717"/>
            <a:ext cx="4330161" cy="3788891"/>
          </a:xfrm>
          <a:prstGeom prst="rect">
            <a:avLst/>
          </a:prstGeom>
          <a:noFill/>
          <a:ln>
            <a:noFill/>
          </a:ln>
        </p:spPr>
      </p:pic>
      <p:sp>
        <p:nvSpPr>
          <p:cNvPr id="26" name="Google Shape;26;p4"/>
          <p:cNvSpPr txBox="1"/>
          <p:nvPr>
            <p:ph type="ctrTitle"/>
          </p:nvPr>
        </p:nvSpPr>
        <p:spPr>
          <a:xfrm>
            <a:off x="685800" y="900829"/>
            <a:ext cx="4188000" cy="1790700"/>
          </a:xfrm>
          <a:prstGeom prst="rect">
            <a:avLst/>
          </a:prstGeom>
          <a:noFill/>
          <a:ln>
            <a:noFill/>
          </a:ln>
        </p:spPr>
        <p:txBody>
          <a:bodyPr anchorCtr="0" anchor="b" bIns="34275" lIns="0" spcFirstLastPara="1" rIns="0" wrap="square" tIns="34275">
            <a:normAutofit/>
          </a:bodyPr>
          <a:lstStyle>
            <a:lvl1pPr lvl="0" algn="l">
              <a:lnSpc>
                <a:spcPct val="90000"/>
              </a:lnSpc>
              <a:spcBef>
                <a:spcPts val="0"/>
              </a:spcBef>
              <a:spcAft>
                <a:spcPts val="0"/>
              </a:spcAft>
              <a:buClr>
                <a:schemeClr val="accent1"/>
              </a:buClr>
              <a:buSzPts val="3600"/>
              <a:buFont typeface="Helvetica Neue"/>
              <a:buNone/>
              <a:defRPr b="0" i="0"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4"/>
          <p:cNvSpPr/>
          <p:nvPr/>
        </p:nvSpPr>
        <p:spPr>
          <a:xfrm>
            <a:off x="0" y="4800167"/>
            <a:ext cx="9144000" cy="349800"/>
          </a:xfrm>
          <a:prstGeom prst="rect">
            <a:avLst/>
          </a:prstGeom>
          <a:solidFill>
            <a:srgbClr val="8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Helvetica Neue"/>
              <a:ea typeface="Helvetica Neue"/>
              <a:cs typeface="Helvetica Neue"/>
              <a:sym typeface="Helvetica Neue"/>
            </a:endParaRPr>
          </a:p>
        </p:txBody>
      </p:sp>
      <p:cxnSp>
        <p:nvCxnSpPr>
          <p:cNvPr id="28" name="Google Shape;28;p4"/>
          <p:cNvCxnSpPr/>
          <p:nvPr/>
        </p:nvCxnSpPr>
        <p:spPr>
          <a:xfrm>
            <a:off x="0" y="4796736"/>
            <a:ext cx="9144000" cy="0"/>
          </a:xfrm>
          <a:prstGeom prst="straightConnector1">
            <a:avLst/>
          </a:prstGeom>
          <a:noFill/>
          <a:ln cap="flat" cmpd="sng" w="9525">
            <a:solidFill>
              <a:srgbClr val="D6D6CE"/>
            </a:solidFill>
            <a:prstDash val="solid"/>
            <a:miter lim="800000"/>
            <a:headEnd len="sm" w="sm" type="none"/>
            <a:tailEnd len="sm" w="sm" type="none"/>
          </a:ln>
        </p:spPr>
      </p:cxnSp>
      <p:sp>
        <p:nvSpPr>
          <p:cNvPr id="29" name="Google Shape;29;p4"/>
          <p:cNvSpPr txBox="1"/>
          <p:nvPr>
            <p:ph idx="1" type="subTitle"/>
          </p:nvPr>
        </p:nvSpPr>
        <p:spPr>
          <a:xfrm>
            <a:off x="712934" y="2760586"/>
            <a:ext cx="4164000" cy="467700"/>
          </a:xfrm>
          <a:prstGeom prst="rect">
            <a:avLst/>
          </a:prstGeom>
          <a:noFill/>
          <a:ln>
            <a:noFill/>
          </a:ln>
        </p:spPr>
        <p:txBody>
          <a:bodyPr anchorCtr="0" anchor="t" bIns="34275" lIns="0" spcFirstLastPara="1" rIns="0" wrap="square" tIns="34275">
            <a:normAutofit/>
          </a:bodyPr>
          <a:lstStyle>
            <a:lvl1pPr lvl="0" algn="l">
              <a:lnSpc>
                <a:spcPct val="90000"/>
              </a:lnSpc>
              <a:spcBef>
                <a:spcPts val="800"/>
              </a:spcBef>
              <a:spcAft>
                <a:spcPts val="0"/>
              </a:spcAft>
              <a:buSzPts val="1400"/>
              <a:buNone/>
              <a:defRPr b="0" i="0" sz="1400">
                <a:solidFill>
                  <a:schemeClr val="dk2"/>
                </a:solidFill>
                <a:latin typeface="Helvetica Neue"/>
                <a:ea typeface="Helvetica Neue"/>
                <a:cs typeface="Helvetica Neue"/>
                <a:sym typeface="Helvetica Neue"/>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0" name="Google Shape;30;p4"/>
          <p:cNvPicPr preferRelativeResize="0"/>
          <p:nvPr/>
        </p:nvPicPr>
        <p:blipFill rotWithShape="1">
          <a:blip r:embed="rId3">
            <a:alphaModFix/>
          </a:blip>
          <a:srcRect b="0" l="0" r="0" t="0"/>
          <a:stretch/>
        </p:blipFill>
        <p:spPr>
          <a:xfrm>
            <a:off x="402535" y="4801003"/>
            <a:ext cx="2133706" cy="3566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5"/>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5"/>
          <p:cNvSpPr txBox="1"/>
          <p:nvPr>
            <p:ph idx="1" type="body"/>
          </p:nvPr>
        </p:nvSpPr>
        <p:spPr>
          <a:xfrm>
            <a:off x="628650" y="1150602"/>
            <a:ext cx="7886700" cy="3322200"/>
          </a:xfrm>
          <a:prstGeom prst="rect">
            <a:avLst/>
          </a:prstGeom>
          <a:noFill/>
          <a:ln>
            <a:noFill/>
          </a:ln>
        </p:spPr>
        <p:txBody>
          <a:bodyPr anchorCtr="0" anchor="t" bIns="34275" lIns="0" spcFirstLastPara="1" rIns="0" wrap="square" tIns="34275">
            <a:noAutofit/>
          </a:bodyPr>
          <a:lstStyle>
            <a:lvl1pPr indent="-342900" lvl="0" marL="457200" algn="l">
              <a:lnSpc>
                <a:spcPct val="90000"/>
              </a:lnSpc>
              <a:spcBef>
                <a:spcPts val="800"/>
              </a:spcBef>
              <a:spcAft>
                <a:spcPts val="0"/>
              </a:spcAft>
              <a:buSzPts val="1800"/>
              <a:buChar char="•"/>
              <a:defRPr b="0" i="0"/>
            </a:lvl1pPr>
            <a:lvl2pPr indent="-323850" lvl="1" marL="914400" algn="l">
              <a:lnSpc>
                <a:spcPct val="90000"/>
              </a:lnSpc>
              <a:spcBef>
                <a:spcPts val="400"/>
              </a:spcBef>
              <a:spcAft>
                <a:spcPts val="0"/>
              </a:spcAft>
              <a:buSzPts val="1500"/>
              <a:buChar char="•"/>
              <a:defRPr b="0" i="0"/>
            </a:lvl2pPr>
            <a:lvl3pPr indent="-317500" lvl="2" marL="1371600" algn="l">
              <a:lnSpc>
                <a:spcPct val="90000"/>
              </a:lnSpc>
              <a:spcBef>
                <a:spcPts val="400"/>
              </a:spcBef>
              <a:spcAft>
                <a:spcPts val="0"/>
              </a:spcAft>
              <a:buSzPts val="1400"/>
              <a:buChar char="•"/>
              <a:defRPr b="0" i="0"/>
            </a:lvl3pPr>
            <a:lvl4pPr indent="-304800" lvl="3" marL="1828800" algn="l">
              <a:lnSpc>
                <a:spcPct val="90000"/>
              </a:lnSpc>
              <a:spcBef>
                <a:spcPts val="400"/>
              </a:spcBef>
              <a:spcAft>
                <a:spcPts val="0"/>
              </a:spcAft>
              <a:buSzPts val="1200"/>
              <a:buChar char="•"/>
              <a:defRPr b="0" i="0"/>
            </a:lvl4pPr>
            <a:lvl5pPr indent="-304800" lvl="4" marL="2286000" algn="l">
              <a:lnSpc>
                <a:spcPct val="90000"/>
              </a:lnSpc>
              <a:spcBef>
                <a:spcPts val="400"/>
              </a:spcBef>
              <a:spcAft>
                <a:spcPts val="0"/>
              </a:spcAft>
              <a:buSzPts val="1200"/>
              <a:buChar char="•"/>
              <a:defRPr b="0" i="0"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5"/>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6"/>
          <p:cNvSpPr txBox="1"/>
          <p:nvPr>
            <p:ph idx="1" type="body"/>
          </p:nvPr>
        </p:nvSpPr>
        <p:spPr>
          <a:xfrm>
            <a:off x="628650" y="1369219"/>
            <a:ext cx="3886200" cy="3263400"/>
          </a:xfrm>
          <a:prstGeom prst="rect">
            <a:avLst/>
          </a:prstGeom>
          <a:noFill/>
          <a:ln>
            <a:noFill/>
          </a:ln>
        </p:spPr>
        <p:txBody>
          <a:bodyPr anchorCtr="0" anchor="t" bIns="34275" lIns="0" spcFirstLastPara="1" rIns="0" wrap="square" tIns="34275">
            <a:noAutofit/>
          </a:bodyPr>
          <a:lstStyle>
            <a:lvl1pPr indent="-342900" lvl="0" marL="457200" algn="l">
              <a:lnSpc>
                <a:spcPct val="90000"/>
              </a:lnSpc>
              <a:spcBef>
                <a:spcPts val="800"/>
              </a:spcBef>
              <a:spcAft>
                <a:spcPts val="0"/>
              </a:spcAft>
              <a:buSzPts val="1800"/>
              <a:buChar char="•"/>
              <a:defRPr b="0" i="0" sz="1800"/>
            </a:lvl1pPr>
            <a:lvl2pPr indent="-323850" lvl="1" marL="914400" algn="l">
              <a:lnSpc>
                <a:spcPct val="90000"/>
              </a:lnSpc>
              <a:spcBef>
                <a:spcPts val="400"/>
              </a:spcBef>
              <a:spcAft>
                <a:spcPts val="0"/>
              </a:spcAft>
              <a:buSzPts val="1500"/>
              <a:buChar char="•"/>
              <a:defRPr b="0" i="0" sz="1500"/>
            </a:lvl2pPr>
            <a:lvl3pPr indent="-317500" lvl="2" marL="1371600" algn="l">
              <a:lnSpc>
                <a:spcPct val="90000"/>
              </a:lnSpc>
              <a:spcBef>
                <a:spcPts val="400"/>
              </a:spcBef>
              <a:spcAft>
                <a:spcPts val="0"/>
              </a:spcAft>
              <a:buSzPts val="1400"/>
              <a:buChar char="•"/>
              <a:defRPr b="0" i="0" sz="1400"/>
            </a:lvl3pPr>
            <a:lvl4pPr indent="-304800" lvl="3" marL="1828800" algn="l">
              <a:lnSpc>
                <a:spcPct val="90000"/>
              </a:lnSpc>
              <a:spcBef>
                <a:spcPts val="400"/>
              </a:spcBef>
              <a:spcAft>
                <a:spcPts val="0"/>
              </a:spcAft>
              <a:buSzPts val="1200"/>
              <a:buChar char="•"/>
              <a:defRPr b="0" i="0" sz="1200"/>
            </a:lvl4pPr>
            <a:lvl5pPr indent="-298450" lvl="4" marL="2286000" algn="l">
              <a:lnSpc>
                <a:spcPct val="90000"/>
              </a:lnSpc>
              <a:spcBef>
                <a:spcPts val="400"/>
              </a:spcBef>
              <a:spcAft>
                <a:spcPts val="0"/>
              </a:spcAft>
              <a:buSzPts val="1100"/>
              <a:buChar char="•"/>
              <a:defRPr b="0" i="0"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 name="Google Shape;38;p6"/>
          <p:cNvSpPr txBox="1"/>
          <p:nvPr>
            <p:ph idx="2" type="body"/>
          </p:nvPr>
        </p:nvSpPr>
        <p:spPr>
          <a:xfrm>
            <a:off x="4629150" y="1369219"/>
            <a:ext cx="3886200" cy="3263400"/>
          </a:xfrm>
          <a:prstGeom prst="rect">
            <a:avLst/>
          </a:prstGeom>
          <a:noFill/>
          <a:ln>
            <a:noFill/>
          </a:ln>
        </p:spPr>
        <p:txBody>
          <a:bodyPr anchorCtr="0" anchor="t" bIns="34275" lIns="0" spcFirstLastPara="1" rIns="0" wrap="square" tIns="34275">
            <a:noAutofit/>
          </a:bodyPr>
          <a:lstStyle>
            <a:lvl1pPr indent="-342900" lvl="0" marL="457200" algn="l">
              <a:lnSpc>
                <a:spcPct val="90000"/>
              </a:lnSpc>
              <a:spcBef>
                <a:spcPts val="800"/>
              </a:spcBef>
              <a:spcAft>
                <a:spcPts val="0"/>
              </a:spcAft>
              <a:buSzPts val="1800"/>
              <a:buChar char="•"/>
              <a:defRPr b="0" i="0" sz="1800"/>
            </a:lvl1pPr>
            <a:lvl2pPr indent="-323850" lvl="1" marL="914400" algn="l">
              <a:lnSpc>
                <a:spcPct val="90000"/>
              </a:lnSpc>
              <a:spcBef>
                <a:spcPts val="400"/>
              </a:spcBef>
              <a:spcAft>
                <a:spcPts val="0"/>
              </a:spcAft>
              <a:buSzPts val="1500"/>
              <a:buChar char="•"/>
              <a:defRPr b="0" i="0" sz="1500"/>
            </a:lvl2pPr>
            <a:lvl3pPr indent="-317500" lvl="2" marL="1371600" algn="l">
              <a:lnSpc>
                <a:spcPct val="90000"/>
              </a:lnSpc>
              <a:spcBef>
                <a:spcPts val="400"/>
              </a:spcBef>
              <a:spcAft>
                <a:spcPts val="0"/>
              </a:spcAft>
              <a:buSzPts val="1400"/>
              <a:buChar char="•"/>
              <a:defRPr b="0" i="0" sz="1400"/>
            </a:lvl3pPr>
            <a:lvl4pPr indent="-304800" lvl="3" marL="1828800" algn="l">
              <a:lnSpc>
                <a:spcPct val="90000"/>
              </a:lnSpc>
              <a:spcBef>
                <a:spcPts val="400"/>
              </a:spcBef>
              <a:spcAft>
                <a:spcPts val="0"/>
              </a:spcAft>
              <a:buSzPts val="1200"/>
              <a:buChar char="•"/>
              <a:defRPr b="0" i="0" sz="1200"/>
            </a:lvl4pPr>
            <a:lvl5pPr indent="-298450" lvl="4" marL="2286000" algn="l">
              <a:lnSpc>
                <a:spcPct val="90000"/>
              </a:lnSpc>
              <a:spcBef>
                <a:spcPts val="400"/>
              </a:spcBef>
              <a:spcAft>
                <a:spcPts val="0"/>
              </a:spcAft>
              <a:buSzPts val="1100"/>
              <a:buChar char="•"/>
              <a:defRPr b="0" i="0"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629841" y="2"/>
            <a:ext cx="7886700" cy="9942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7"/>
          <p:cNvSpPr txBox="1"/>
          <p:nvPr>
            <p:ph idx="1" type="body"/>
          </p:nvPr>
        </p:nvSpPr>
        <p:spPr>
          <a:xfrm>
            <a:off x="629842" y="1260872"/>
            <a:ext cx="3868200" cy="618000"/>
          </a:xfrm>
          <a:prstGeom prst="rect">
            <a:avLst/>
          </a:prstGeom>
          <a:noFill/>
          <a:ln>
            <a:noFill/>
          </a:ln>
        </p:spPr>
        <p:txBody>
          <a:bodyPr anchorCtr="0" anchor="ctr" bIns="34275" lIns="0" spcFirstLastPara="1" rIns="0" wrap="square" tIns="34275">
            <a:normAutofit/>
          </a:bodyPr>
          <a:lstStyle>
            <a:lvl1pPr indent="-228600" lvl="0" marL="457200" algn="l">
              <a:lnSpc>
                <a:spcPct val="90000"/>
              </a:lnSpc>
              <a:spcBef>
                <a:spcPts val="800"/>
              </a:spcBef>
              <a:spcAft>
                <a:spcPts val="0"/>
              </a:spcAft>
              <a:buSzPts val="1400"/>
              <a:buNone/>
              <a:defRPr b="0" i="0" sz="1400">
                <a:solidFill>
                  <a:srgbClr val="800000"/>
                </a:solidFill>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7"/>
          <p:cNvSpPr txBox="1"/>
          <p:nvPr>
            <p:ph idx="2" type="body"/>
          </p:nvPr>
        </p:nvSpPr>
        <p:spPr>
          <a:xfrm>
            <a:off x="629842" y="1878809"/>
            <a:ext cx="3868200" cy="2550300"/>
          </a:xfrm>
          <a:prstGeom prst="rect">
            <a:avLst/>
          </a:prstGeom>
          <a:noFill/>
          <a:ln>
            <a:noFill/>
          </a:ln>
        </p:spPr>
        <p:txBody>
          <a:bodyPr anchorCtr="0" anchor="t" bIns="34275" lIns="0" spcFirstLastPara="1" rIns="0" wrap="square" tIns="34275">
            <a:noAutofit/>
          </a:bodyPr>
          <a:lstStyle>
            <a:lvl1pPr indent="-342900" lvl="0" marL="457200" algn="l">
              <a:lnSpc>
                <a:spcPct val="90000"/>
              </a:lnSpc>
              <a:spcBef>
                <a:spcPts val="800"/>
              </a:spcBef>
              <a:spcAft>
                <a:spcPts val="0"/>
              </a:spcAft>
              <a:buSzPts val="1800"/>
              <a:buChar char="•"/>
              <a:defRPr b="0" i="0" sz="1800"/>
            </a:lvl1pPr>
            <a:lvl2pPr indent="-323850" lvl="1" marL="914400" algn="l">
              <a:lnSpc>
                <a:spcPct val="90000"/>
              </a:lnSpc>
              <a:spcBef>
                <a:spcPts val="400"/>
              </a:spcBef>
              <a:spcAft>
                <a:spcPts val="0"/>
              </a:spcAft>
              <a:buSzPts val="1500"/>
              <a:buChar char="•"/>
              <a:defRPr b="0" i="0" sz="1500"/>
            </a:lvl2pPr>
            <a:lvl3pPr indent="-317500" lvl="2" marL="1371600" algn="l">
              <a:lnSpc>
                <a:spcPct val="90000"/>
              </a:lnSpc>
              <a:spcBef>
                <a:spcPts val="400"/>
              </a:spcBef>
              <a:spcAft>
                <a:spcPts val="0"/>
              </a:spcAft>
              <a:buSzPts val="1400"/>
              <a:buChar char="•"/>
              <a:defRPr b="0" i="0" sz="1400"/>
            </a:lvl3pPr>
            <a:lvl4pPr indent="-304800" lvl="3" marL="1828800" algn="l">
              <a:lnSpc>
                <a:spcPct val="90000"/>
              </a:lnSpc>
              <a:spcBef>
                <a:spcPts val="400"/>
              </a:spcBef>
              <a:spcAft>
                <a:spcPts val="0"/>
              </a:spcAft>
              <a:buSzPts val="1200"/>
              <a:buChar char="•"/>
              <a:defRPr b="0" i="0" sz="1200"/>
            </a:lvl4pPr>
            <a:lvl5pPr indent="-298450" lvl="4" marL="2286000" algn="l">
              <a:lnSpc>
                <a:spcPct val="90000"/>
              </a:lnSpc>
              <a:spcBef>
                <a:spcPts val="400"/>
              </a:spcBef>
              <a:spcAft>
                <a:spcPts val="0"/>
              </a:spcAft>
              <a:buSzPts val="1100"/>
              <a:buChar char="•"/>
              <a:defRPr b="0" i="0"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7"/>
          <p:cNvSpPr txBox="1"/>
          <p:nvPr>
            <p:ph idx="3" type="body"/>
          </p:nvPr>
        </p:nvSpPr>
        <p:spPr>
          <a:xfrm>
            <a:off x="4629152" y="1260872"/>
            <a:ext cx="3887400" cy="618000"/>
          </a:xfrm>
          <a:prstGeom prst="rect">
            <a:avLst/>
          </a:prstGeom>
          <a:noFill/>
          <a:ln>
            <a:noFill/>
          </a:ln>
        </p:spPr>
        <p:txBody>
          <a:bodyPr anchorCtr="0" anchor="ctr" bIns="34275" lIns="0" spcFirstLastPara="1" rIns="0" wrap="square" tIns="34275">
            <a:normAutofit/>
          </a:bodyPr>
          <a:lstStyle>
            <a:lvl1pPr indent="-228600" lvl="0" marL="457200" algn="l">
              <a:lnSpc>
                <a:spcPct val="90000"/>
              </a:lnSpc>
              <a:spcBef>
                <a:spcPts val="800"/>
              </a:spcBef>
              <a:spcAft>
                <a:spcPts val="0"/>
              </a:spcAft>
              <a:buSzPts val="1400"/>
              <a:buNone/>
              <a:defRPr b="0" i="0" sz="1400">
                <a:solidFill>
                  <a:srgbClr val="800000"/>
                </a:solidFill>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 name="Google Shape;45;p7"/>
          <p:cNvSpPr txBox="1"/>
          <p:nvPr>
            <p:ph idx="4" type="body"/>
          </p:nvPr>
        </p:nvSpPr>
        <p:spPr>
          <a:xfrm>
            <a:off x="4629152" y="1878809"/>
            <a:ext cx="3887400" cy="2550300"/>
          </a:xfrm>
          <a:prstGeom prst="rect">
            <a:avLst/>
          </a:prstGeom>
          <a:noFill/>
          <a:ln>
            <a:noFill/>
          </a:ln>
        </p:spPr>
        <p:txBody>
          <a:bodyPr anchorCtr="0" anchor="t" bIns="34275" lIns="0" spcFirstLastPara="1" rIns="0" wrap="square" tIns="34275">
            <a:noAutofit/>
          </a:bodyPr>
          <a:lstStyle>
            <a:lvl1pPr indent="-342900" lvl="0" marL="457200" algn="l">
              <a:lnSpc>
                <a:spcPct val="90000"/>
              </a:lnSpc>
              <a:spcBef>
                <a:spcPts val="800"/>
              </a:spcBef>
              <a:spcAft>
                <a:spcPts val="0"/>
              </a:spcAft>
              <a:buSzPts val="1800"/>
              <a:buChar char="•"/>
              <a:defRPr b="0" i="0" sz="1800"/>
            </a:lvl1pPr>
            <a:lvl2pPr indent="-323850" lvl="1" marL="914400" algn="l">
              <a:lnSpc>
                <a:spcPct val="90000"/>
              </a:lnSpc>
              <a:spcBef>
                <a:spcPts val="400"/>
              </a:spcBef>
              <a:spcAft>
                <a:spcPts val="0"/>
              </a:spcAft>
              <a:buSzPts val="1500"/>
              <a:buChar char="•"/>
              <a:defRPr b="0" i="0" sz="1500"/>
            </a:lvl2pPr>
            <a:lvl3pPr indent="-317500" lvl="2" marL="1371600" algn="l">
              <a:lnSpc>
                <a:spcPct val="90000"/>
              </a:lnSpc>
              <a:spcBef>
                <a:spcPts val="400"/>
              </a:spcBef>
              <a:spcAft>
                <a:spcPts val="0"/>
              </a:spcAft>
              <a:buSzPts val="1400"/>
              <a:buChar char="•"/>
              <a:defRPr b="0" i="0" sz="1400"/>
            </a:lvl3pPr>
            <a:lvl4pPr indent="-304800" lvl="3" marL="1828800" algn="l">
              <a:lnSpc>
                <a:spcPct val="90000"/>
              </a:lnSpc>
              <a:spcBef>
                <a:spcPts val="400"/>
              </a:spcBef>
              <a:spcAft>
                <a:spcPts val="0"/>
              </a:spcAft>
              <a:buSzPts val="1200"/>
              <a:buChar char="•"/>
              <a:defRPr b="0" i="0" sz="1200"/>
            </a:lvl4pPr>
            <a:lvl5pPr indent="-298450" lvl="4" marL="2286000" algn="l">
              <a:lnSpc>
                <a:spcPct val="90000"/>
              </a:lnSpc>
              <a:spcBef>
                <a:spcPts val="400"/>
              </a:spcBef>
              <a:spcAft>
                <a:spcPts val="0"/>
              </a:spcAft>
              <a:buSzPts val="1100"/>
              <a:buChar char="•"/>
              <a:defRPr b="0" i="0"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7"/>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8"/>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9" name="Shape 49"/>
        <p:cNvGrpSpPr/>
        <p:nvPr/>
      </p:nvGrpSpPr>
      <p:grpSpPr>
        <a:xfrm>
          <a:off x="0" y="0"/>
          <a:ext cx="0" cy="0"/>
          <a:chOff x="0" y="0"/>
          <a:chExt cx="0" cy="0"/>
        </a:xfrm>
      </p:grpSpPr>
      <p:sp>
        <p:nvSpPr>
          <p:cNvPr id="50" name="Google Shape;50;p9"/>
          <p:cNvSpPr/>
          <p:nvPr>
            <p:ph idx="2" type="pic"/>
          </p:nvPr>
        </p:nvSpPr>
        <p:spPr>
          <a:xfrm>
            <a:off x="628650" y="1358903"/>
            <a:ext cx="5486400" cy="3036900"/>
          </a:xfrm>
          <a:prstGeom prst="rect">
            <a:avLst/>
          </a:prstGeom>
          <a:noFill/>
          <a:ln>
            <a:noFill/>
          </a:ln>
        </p:spPr>
      </p:sp>
      <p:sp>
        <p:nvSpPr>
          <p:cNvPr id="51" name="Google Shape;51;p9"/>
          <p:cNvSpPr txBox="1"/>
          <p:nvPr>
            <p:ph idx="1" type="body"/>
          </p:nvPr>
        </p:nvSpPr>
        <p:spPr>
          <a:xfrm>
            <a:off x="6457950" y="1358901"/>
            <a:ext cx="2057400" cy="3042900"/>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800"/>
              </a:spcBef>
              <a:spcAft>
                <a:spcPts val="0"/>
              </a:spcAft>
              <a:buSzPts val="900"/>
              <a:buNone/>
              <a:defRPr b="0" i="0" sz="900"/>
            </a:lvl1pPr>
            <a:lvl2pPr indent="-228600" lvl="1" marL="914400" algn="l">
              <a:lnSpc>
                <a:spcPct val="90000"/>
              </a:lnSpc>
              <a:spcBef>
                <a:spcPts val="400"/>
              </a:spcBef>
              <a:spcAft>
                <a:spcPts val="0"/>
              </a:spcAft>
              <a:buSzPts val="800"/>
              <a:buNone/>
              <a:defRPr sz="800"/>
            </a:lvl2pPr>
            <a:lvl3pPr indent="-228600" lvl="2" marL="1371600" algn="l">
              <a:lnSpc>
                <a:spcPct val="90000"/>
              </a:lnSpc>
              <a:spcBef>
                <a:spcPts val="400"/>
              </a:spcBef>
              <a:spcAft>
                <a:spcPts val="0"/>
              </a:spcAft>
              <a:buSzPts val="700"/>
              <a:buNone/>
              <a:defRPr sz="700"/>
            </a:lvl3pPr>
            <a:lvl4pPr indent="-228600" lvl="3" marL="1828800" algn="l">
              <a:lnSpc>
                <a:spcPct val="90000"/>
              </a:lnSpc>
              <a:spcBef>
                <a:spcPts val="400"/>
              </a:spcBef>
              <a:spcAft>
                <a:spcPts val="0"/>
              </a:spcAft>
              <a:buSzPts val="600"/>
              <a:buNone/>
              <a:defRPr sz="600"/>
            </a:lvl4pPr>
            <a:lvl5pPr indent="-228600" lvl="4" marL="2286000" algn="l">
              <a:lnSpc>
                <a:spcPct val="90000"/>
              </a:lnSpc>
              <a:spcBef>
                <a:spcPts val="400"/>
              </a:spcBef>
              <a:spcAft>
                <a:spcPts val="0"/>
              </a:spcAft>
              <a:buSzPts val="600"/>
              <a:buNone/>
              <a:defRPr sz="600"/>
            </a:lvl5pPr>
            <a:lvl6pPr indent="-228600" lvl="5" marL="2743200" algn="l">
              <a:lnSpc>
                <a:spcPct val="90000"/>
              </a:lnSpc>
              <a:spcBef>
                <a:spcPts val="400"/>
              </a:spcBef>
              <a:spcAft>
                <a:spcPts val="0"/>
              </a:spcAft>
              <a:buClr>
                <a:schemeClr val="dk1"/>
              </a:buClr>
              <a:buSzPts val="600"/>
              <a:buNone/>
              <a:defRPr sz="600"/>
            </a:lvl6pPr>
            <a:lvl7pPr indent="-228600" lvl="6" marL="3200400" algn="l">
              <a:lnSpc>
                <a:spcPct val="90000"/>
              </a:lnSpc>
              <a:spcBef>
                <a:spcPts val="400"/>
              </a:spcBef>
              <a:spcAft>
                <a:spcPts val="0"/>
              </a:spcAft>
              <a:buClr>
                <a:schemeClr val="dk1"/>
              </a:buClr>
              <a:buSzPts val="600"/>
              <a:buNone/>
              <a:defRPr sz="600"/>
            </a:lvl7pPr>
            <a:lvl8pPr indent="-228600" lvl="7" marL="3657600" algn="l">
              <a:lnSpc>
                <a:spcPct val="90000"/>
              </a:lnSpc>
              <a:spcBef>
                <a:spcPts val="400"/>
              </a:spcBef>
              <a:spcAft>
                <a:spcPts val="0"/>
              </a:spcAft>
              <a:buClr>
                <a:schemeClr val="dk1"/>
              </a:buClr>
              <a:buSzPts val="600"/>
              <a:buNone/>
              <a:defRPr sz="600"/>
            </a:lvl8pPr>
            <a:lvl9pPr indent="-228600" lvl="8" marL="4114800" algn="l">
              <a:lnSpc>
                <a:spcPct val="90000"/>
              </a:lnSpc>
              <a:spcBef>
                <a:spcPts val="400"/>
              </a:spcBef>
              <a:spcAft>
                <a:spcPts val="0"/>
              </a:spcAft>
              <a:buClr>
                <a:schemeClr val="dk1"/>
              </a:buClr>
              <a:buSzPts val="600"/>
              <a:buNone/>
              <a:defRPr sz="600"/>
            </a:lvl9pPr>
          </a:lstStyle>
          <a:p/>
        </p:txBody>
      </p:sp>
      <p:sp>
        <p:nvSpPr>
          <p:cNvPr id="52" name="Google Shape;52;p9"/>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9"/>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lvl1pPr lvl="0" algn="l">
              <a:lnSpc>
                <a:spcPct val="90000"/>
              </a:lnSpc>
              <a:spcBef>
                <a:spcPts val="0"/>
              </a:spcBef>
              <a:spcAft>
                <a:spcPts val="0"/>
              </a:spcAft>
              <a:buClr>
                <a:srgbClr val="800000"/>
              </a:buClr>
              <a:buSzPts val="2700"/>
              <a:buFont typeface="Helvetica Neue"/>
              <a:buNone/>
              <a:defRPr b="0" i="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0"/>
          <p:cNvSpPr txBox="1"/>
          <p:nvPr>
            <p:ph type="ctrTitle"/>
          </p:nvPr>
        </p:nvSpPr>
        <p:spPr>
          <a:xfrm>
            <a:off x="311708" y="744575"/>
            <a:ext cx="8520600" cy="2052600"/>
          </a:xfrm>
          <a:prstGeom prst="rect">
            <a:avLst/>
          </a:prstGeom>
          <a:noFill/>
          <a:ln>
            <a:noFill/>
          </a:ln>
        </p:spPr>
        <p:txBody>
          <a:bodyPr anchorCtr="0" anchor="b" bIns="34275" lIns="0" spcFirstLastPara="1" rIns="0" wrap="square" tIns="34275">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0"/>
          <p:cNvSpPr txBox="1"/>
          <p:nvPr>
            <p:ph idx="1" type="subTitle"/>
          </p:nvPr>
        </p:nvSpPr>
        <p:spPr>
          <a:xfrm>
            <a:off x="311700" y="2834125"/>
            <a:ext cx="8520600" cy="792600"/>
          </a:xfrm>
          <a:prstGeom prst="rect">
            <a:avLst/>
          </a:prstGeom>
          <a:noFill/>
          <a:ln>
            <a:noFill/>
          </a:ln>
        </p:spPr>
        <p:txBody>
          <a:bodyPr anchorCtr="0" anchor="t" bIns="34275" lIns="0" spcFirstLastPara="1" rIns="0" wrap="square" tIns="34275">
            <a:no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57" name="Google Shape;57;p1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00167"/>
            <a:ext cx="9144000" cy="349800"/>
          </a:xfrm>
          <a:prstGeom prst="rect">
            <a:avLst/>
          </a:prstGeom>
          <a:solidFill>
            <a:srgbClr val="8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Helvetica Neue"/>
              <a:ea typeface="Helvetica Neue"/>
              <a:cs typeface="Helvetica Neue"/>
              <a:sym typeface="Helvetica Neue"/>
            </a:endParaRPr>
          </a:p>
        </p:txBody>
      </p:sp>
      <p:cxnSp>
        <p:nvCxnSpPr>
          <p:cNvPr id="7" name="Google Shape;7;p1"/>
          <p:cNvCxnSpPr/>
          <p:nvPr/>
        </p:nvCxnSpPr>
        <p:spPr>
          <a:xfrm>
            <a:off x="0" y="4796736"/>
            <a:ext cx="9144000" cy="0"/>
          </a:xfrm>
          <a:prstGeom prst="straightConnector1">
            <a:avLst/>
          </a:prstGeom>
          <a:noFill/>
          <a:ln cap="flat" cmpd="sng" w="9525">
            <a:solidFill>
              <a:srgbClr val="D6D6CE"/>
            </a:solidFill>
            <a:prstDash val="solid"/>
            <a:miter lim="800000"/>
            <a:headEnd len="sm" w="sm" type="none"/>
            <a:tailEnd len="sm" w="sm" type="none"/>
          </a:ln>
        </p:spPr>
      </p:cxnSp>
      <p:sp>
        <p:nvSpPr>
          <p:cNvPr id="8" name="Google Shape;8;p1"/>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rgbClr val="800000"/>
              </a:buClr>
              <a:buSzPts val="2700"/>
              <a:buFont typeface="Helvetica Neue"/>
              <a:buNone/>
              <a:defRPr b="0" i="0" sz="2700" u="none" cap="none" strike="noStrike">
                <a:solidFill>
                  <a:srgbClr val="8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628650" y="1150602"/>
            <a:ext cx="7886700" cy="3322200"/>
          </a:xfrm>
          <a:prstGeom prst="rect">
            <a:avLst/>
          </a:prstGeom>
          <a:noFill/>
          <a:ln>
            <a:noFill/>
          </a:ln>
        </p:spPr>
        <p:txBody>
          <a:bodyPr anchorCtr="0" anchor="t" bIns="34275" lIns="0" spcFirstLastPara="1" rIns="0" wrap="square" tIns="34275">
            <a:noAutofit/>
          </a:bodyPr>
          <a:lstStyle>
            <a:lvl1pPr indent="-342900" lvl="0" marL="457200" marR="0" rtl="0" algn="l">
              <a:lnSpc>
                <a:spcPct val="90000"/>
              </a:lnSpc>
              <a:spcBef>
                <a:spcPts val="800"/>
              </a:spcBef>
              <a:spcAft>
                <a:spcPts val="0"/>
              </a:spcAft>
              <a:buClr>
                <a:srgbClr val="800000"/>
              </a:buClr>
              <a:buSzPts val="1800"/>
              <a:buFont typeface="Arial"/>
              <a:buChar char="•"/>
              <a:defRPr b="0" i="0" sz="1800" u="none" cap="none" strike="noStrike">
                <a:solidFill>
                  <a:schemeClr val="dk1"/>
                </a:solidFill>
                <a:latin typeface="Helvetica Neue"/>
                <a:ea typeface="Helvetica Neue"/>
                <a:cs typeface="Helvetica Neue"/>
                <a:sym typeface="Helvetica Neue"/>
              </a:defRPr>
            </a:lvl1pPr>
            <a:lvl2pPr indent="-323850" lvl="1" marL="914400" marR="0" rtl="0" algn="l">
              <a:lnSpc>
                <a:spcPct val="90000"/>
              </a:lnSpc>
              <a:spcBef>
                <a:spcPts val="400"/>
              </a:spcBef>
              <a:spcAft>
                <a:spcPts val="0"/>
              </a:spcAft>
              <a:buClr>
                <a:srgbClr val="800000"/>
              </a:buClr>
              <a:buSzPts val="1500"/>
              <a:buFont typeface="Arial"/>
              <a:buChar char="•"/>
              <a:defRPr b="0" i="0" sz="1500" u="none" cap="none" strike="noStrike">
                <a:solidFill>
                  <a:schemeClr val="dk1"/>
                </a:solidFill>
                <a:latin typeface="Helvetica Neue"/>
                <a:ea typeface="Helvetica Neue"/>
                <a:cs typeface="Helvetica Neue"/>
                <a:sym typeface="Helvetica Neue"/>
              </a:defRPr>
            </a:lvl2pPr>
            <a:lvl3pPr indent="-317500" lvl="2" marL="1371600" marR="0" rtl="0" algn="l">
              <a:lnSpc>
                <a:spcPct val="90000"/>
              </a:lnSpc>
              <a:spcBef>
                <a:spcPts val="400"/>
              </a:spcBef>
              <a:spcAft>
                <a:spcPts val="0"/>
              </a:spcAft>
              <a:buClr>
                <a:srgbClr val="800000"/>
              </a:buClr>
              <a:buSzPts val="1400"/>
              <a:buFont typeface="Arial"/>
              <a:buChar char="•"/>
              <a:defRPr b="0" i="0" sz="1400" u="none" cap="none" strike="noStrike">
                <a:solidFill>
                  <a:schemeClr val="dk1"/>
                </a:solidFill>
                <a:latin typeface="Helvetica Neue"/>
                <a:ea typeface="Helvetica Neue"/>
                <a:cs typeface="Helvetica Neue"/>
                <a:sym typeface="Helvetica Neue"/>
              </a:defRPr>
            </a:lvl3pPr>
            <a:lvl4pPr indent="-304800" lvl="3" marL="1828800" marR="0" rtl="0" algn="l">
              <a:lnSpc>
                <a:spcPct val="90000"/>
              </a:lnSpc>
              <a:spcBef>
                <a:spcPts val="400"/>
              </a:spcBef>
              <a:spcAft>
                <a:spcPts val="0"/>
              </a:spcAft>
              <a:buClr>
                <a:srgbClr val="800000"/>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298450" lvl="4" marL="2286000" marR="0" rtl="0" algn="l">
              <a:lnSpc>
                <a:spcPct val="90000"/>
              </a:lnSpc>
              <a:spcBef>
                <a:spcPts val="400"/>
              </a:spcBef>
              <a:spcAft>
                <a:spcPts val="0"/>
              </a:spcAft>
              <a:buClr>
                <a:srgbClr val="800000"/>
              </a:buClr>
              <a:buSzPts val="1100"/>
              <a:buFont typeface="Arial"/>
              <a:buChar char="•"/>
              <a:defRPr b="0" i="0" sz="1100" u="none" cap="none" strike="noStrike">
                <a:solidFill>
                  <a:schemeClr val="dk1"/>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457951" y="4844349"/>
            <a:ext cx="2574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402535" y="4801003"/>
            <a:ext cx="2133706" cy="3566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SVeldman/timeseries_final_cp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github.com/SVeldman/timeseries_final_cp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53.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51.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8.png"/><Relationship Id="rId7"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71.png"/><Relationship Id="rId7"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76.png"/><Relationship Id="rId7"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5.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3.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80.png"/><Relationship Id="rId5"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type="title"/>
          </p:nvPr>
        </p:nvSpPr>
        <p:spPr>
          <a:xfrm>
            <a:off x="291500" y="1904250"/>
            <a:ext cx="7428900" cy="1960500"/>
          </a:xfrm>
          <a:prstGeom prst="rect">
            <a:avLst/>
          </a:prstGeom>
          <a:noFill/>
          <a:ln>
            <a:noFill/>
          </a:ln>
        </p:spPr>
        <p:txBody>
          <a:bodyPr anchorCtr="0" anchor="b" bIns="34275" lIns="0" spcFirstLastPara="1" rIns="0" wrap="square" tIns="34275">
            <a:normAutofit/>
          </a:bodyPr>
          <a:lstStyle/>
          <a:p>
            <a:pPr indent="0" lvl="0" marL="0" rtl="0" algn="l">
              <a:lnSpc>
                <a:spcPct val="90000"/>
              </a:lnSpc>
              <a:spcBef>
                <a:spcPts val="0"/>
              </a:spcBef>
              <a:spcAft>
                <a:spcPts val="0"/>
              </a:spcAft>
              <a:buSzPts val="3000"/>
              <a:buNone/>
            </a:pPr>
            <a:r>
              <a:rPr lang="en" sz="2700"/>
              <a:t>Forecasting Consumer Price Index Data</a:t>
            </a:r>
            <a:r>
              <a:rPr lang="en" sz="2700"/>
              <a:t> </a:t>
            </a:r>
            <a:endParaRPr sz="2700"/>
          </a:p>
          <a:p>
            <a:pPr indent="0" lvl="0" marL="0" rtl="0" algn="l">
              <a:lnSpc>
                <a:spcPct val="90000"/>
              </a:lnSpc>
              <a:spcBef>
                <a:spcPts val="0"/>
              </a:spcBef>
              <a:spcAft>
                <a:spcPts val="0"/>
              </a:spcAft>
              <a:buSzPts val="3000"/>
              <a:buNone/>
            </a:pPr>
            <a:br>
              <a:rPr lang="en" sz="2000"/>
            </a:br>
            <a:r>
              <a:rPr lang="en" sz="1538"/>
              <a:t>University of Chicago MS in Applied Data Science</a:t>
            </a:r>
            <a:endParaRPr sz="1538"/>
          </a:p>
          <a:p>
            <a:pPr indent="0" lvl="0" marL="0" rtl="0" algn="l">
              <a:lnSpc>
                <a:spcPct val="90000"/>
              </a:lnSpc>
              <a:spcBef>
                <a:spcPts val="0"/>
              </a:spcBef>
              <a:spcAft>
                <a:spcPts val="0"/>
              </a:spcAft>
              <a:buSzPts val="3000"/>
              <a:buNone/>
            </a:pPr>
            <a:r>
              <a:rPr lang="en" sz="1538"/>
              <a:t>ADSP 31006 Time Series Analysis and Forecasting – Professor Shaddy Abado, Ph.D.</a:t>
            </a:r>
            <a:br>
              <a:rPr lang="en" sz="1538"/>
            </a:br>
            <a:r>
              <a:rPr lang="en" sz="1538"/>
              <a:t>Presented 8/18/2025</a:t>
            </a:r>
            <a:br>
              <a:rPr lang="en" sz="1538"/>
            </a:b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63" name="Google Shape;63;p11"/>
          <p:cNvSpPr txBox="1"/>
          <p:nvPr>
            <p:ph idx="1" type="body"/>
          </p:nvPr>
        </p:nvSpPr>
        <p:spPr>
          <a:xfrm>
            <a:off x="291500" y="3613901"/>
            <a:ext cx="7886700" cy="694200"/>
          </a:xfrm>
          <a:prstGeom prst="rect">
            <a:avLst/>
          </a:prstGeom>
          <a:noFill/>
          <a:ln>
            <a:noFill/>
          </a:ln>
        </p:spPr>
        <p:txBody>
          <a:bodyPr anchorCtr="0" anchor="t" bIns="34275" lIns="0" spcFirstLastPara="1" rIns="0" wrap="square" tIns="34275">
            <a:normAutofit/>
          </a:bodyPr>
          <a:lstStyle/>
          <a:p>
            <a:pPr indent="0" lvl="0" marL="0" rtl="0" algn="l">
              <a:lnSpc>
                <a:spcPct val="100000"/>
              </a:lnSpc>
              <a:spcBef>
                <a:spcPts val="0"/>
              </a:spcBef>
              <a:spcAft>
                <a:spcPts val="0"/>
              </a:spcAft>
              <a:buSzPts val="1400"/>
              <a:buNone/>
            </a:pPr>
            <a:r>
              <a:rPr lang="en"/>
              <a:t>Team 3</a:t>
            </a:r>
            <a:endParaRPr/>
          </a:p>
          <a:p>
            <a:pPr indent="0" lvl="0" marL="0" rtl="0" algn="l">
              <a:lnSpc>
                <a:spcPct val="100000"/>
              </a:lnSpc>
              <a:spcBef>
                <a:spcPts val="0"/>
              </a:spcBef>
              <a:spcAft>
                <a:spcPts val="0"/>
              </a:spcAft>
              <a:buSzPts val="1400"/>
              <a:buNone/>
            </a:pPr>
            <a:r>
              <a:rPr lang="en"/>
              <a:t>Kate Higgins	Gavin Kunish	 David Li	Steve Veldman	</a:t>
            </a:r>
            <a:endParaRPr/>
          </a:p>
        </p:txBody>
      </p:sp>
      <p:sp>
        <p:nvSpPr>
          <p:cNvPr id="64" name="Google Shape;64;p11"/>
          <p:cNvSpPr txBox="1"/>
          <p:nvPr/>
        </p:nvSpPr>
        <p:spPr>
          <a:xfrm>
            <a:off x="198875" y="4242175"/>
            <a:ext cx="21507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Project Code Repository</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sp>
        <p:nvSpPr>
          <p:cNvPr id="126" name="Google Shape;126;p20"/>
          <p:cNvSpPr txBox="1"/>
          <p:nvPr/>
        </p:nvSpPr>
        <p:spPr>
          <a:xfrm>
            <a:off x="561150" y="768450"/>
            <a:ext cx="81525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Unemployment</a:t>
            </a:r>
            <a:r>
              <a:rPr lang="en" sz="1500">
                <a:solidFill>
                  <a:schemeClr val="dk1"/>
                </a:solidFill>
                <a:latin typeface="Helvetica Neue"/>
                <a:ea typeface="Helvetica Neue"/>
                <a:cs typeface="Helvetica Neue"/>
                <a:sym typeface="Helvetica Neue"/>
              </a:rPr>
              <a:t> achieved stationarity with first order differencing</a:t>
            </a:r>
            <a:endParaRPr sz="1500">
              <a:solidFill>
                <a:schemeClr val="dk1"/>
              </a:solidFill>
              <a:latin typeface="Helvetica Neue"/>
              <a:ea typeface="Helvetica Neue"/>
              <a:cs typeface="Helvetica Neue"/>
              <a:sym typeface="Helvetica Neue"/>
            </a:endParaRPr>
          </a:p>
        </p:txBody>
      </p:sp>
      <p:pic>
        <p:nvPicPr>
          <p:cNvPr id="127" name="Google Shape;127;p20"/>
          <p:cNvPicPr preferRelativeResize="0"/>
          <p:nvPr/>
        </p:nvPicPr>
        <p:blipFill>
          <a:blip r:embed="rId3">
            <a:alphaModFix/>
          </a:blip>
          <a:stretch>
            <a:fillRect/>
          </a:stretch>
        </p:blipFill>
        <p:spPr>
          <a:xfrm>
            <a:off x="350850" y="1340250"/>
            <a:ext cx="4070627" cy="2907586"/>
          </a:xfrm>
          <a:prstGeom prst="rect">
            <a:avLst/>
          </a:prstGeom>
          <a:noFill/>
          <a:ln>
            <a:noFill/>
          </a:ln>
        </p:spPr>
      </p:pic>
      <p:pic>
        <p:nvPicPr>
          <p:cNvPr id="128" name="Google Shape;128;p20"/>
          <p:cNvPicPr preferRelativeResize="0"/>
          <p:nvPr/>
        </p:nvPicPr>
        <p:blipFill>
          <a:blip r:embed="rId4">
            <a:alphaModFix/>
          </a:blip>
          <a:stretch>
            <a:fillRect/>
          </a:stretch>
        </p:blipFill>
        <p:spPr>
          <a:xfrm>
            <a:off x="4572000" y="1340250"/>
            <a:ext cx="4070627" cy="2907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sp>
        <p:nvSpPr>
          <p:cNvPr id="134" name="Google Shape;134;p21"/>
          <p:cNvSpPr txBox="1"/>
          <p:nvPr/>
        </p:nvSpPr>
        <p:spPr>
          <a:xfrm>
            <a:off x="561150" y="768450"/>
            <a:ext cx="8295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Variables show clear relationships, but do not always follow a linear pattern</a:t>
            </a:r>
            <a:endParaRPr sz="1500">
              <a:solidFill>
                <a:schemeClr val="dk1"/>
              </a:solidFill>
              <a:latin typeface="Helvetica Neue"/>
              <a:ea typeface="Helvetica Neue"/>
              <a:cs typeface="Helvetica Neue"/>
              <a:sym typeface="Helvetica Neue"/>
            </a:endParaRPr>
          </a:p>
        </p:txBody>
      </p:sp>
      <p:pic>
        <p:nvPicPr>
          <p:cNvPr id="135" name="Google Shape;135;p21"/>
          <p:cNvPicPr preferRelativeResize="0"/>
          <p:nvPr/>
        </p:nvPicPr>
        <p:blipFill>
          <a:blip r:embed="rId3">
            <a:alphaModFix/>
          </a:blip>
          <a:stretch>
            <a:fillRect/>
          </a:stretch>
        </p:blipFill>
        <p:spPr>
          <a:xfrm>
            <a:off x="229025" y="1321450"/>
            <a:ext cx="4342975" cy="3102125"/>
          </a:xfrm>
          <a:prstGeom prst="rect">
            <a:avLst/>
          </a:prstGeom>
          <a:noFill/>
          <a:ln>
            <a:noFill/>
          </a:ln>
        </p:spPr>
      </p:pic>
      <p:pic>
        <p:nvPicPr>
          <p:cNvPr id="136" name="Google Shape;136;p21"/>
          <p:cNvPicPr preferRelativeResize="0"/>
          <p:nvPr/>
        </p:nvPicPr>
        <p:blipFill>
          <a:blip r:embed="rId4">
            <a:alphaModFix/>
          </a:blip>
          <a:stretch>
            <a:fillRect/>
          </a:stretch>
        </p:blipFill>
        <p:spPr>
          <a:xfrm>
            <a:off x="4512925" y="1356025"/>
            <a:ext cx="4343825" cy="3102732"/>
          </a:xfrm>
          <a:prstGeom prst="rect">
            <a:avLst/>
          </a:prstGeom>
          <a:noFill/>
          <a:ln>
            <a:noFill/>
          </a:ln>
        </p:spPr>
      </p:pic>
      <p:sp>
        <p:nvSpPr>
          <p:cNvPr id="137" name="Google Shape;137;p21"/>
          <p:cNvSpPr txBox="1"/>
          <p:nvPr/>
        </p:nvSpPr>
        <p:spPr>
          <a:xfrm>
            <a:off x="5874663" y="4353125"/>
            <a:ext cx="25632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Correlation: 0.977</a:t>
            </a:r>
            <a:endParaRPr>
              <a:solidFill>
                <a:schemeClr val="dk1"/>
              </a:solidFill>
              <a:latin typeface="Helvetica Neue"/>
              <a:ea typeface="Helvetica Neue"/>
              <a:cs typeface="Helvetica Neue"/>
              <a:sym typeface="Helvetica Neue"/>
            </a:endParaRPr>
          </a:p>
        </p:txBody>
      </p:sp>
      <p:sp>
        <p:nvSpPr>
          <p:cNvPr id="138" name="Google Shape;138;p21"/>
          <p:cNvSpPr txBox="1"/>
          <p:nvPr/>
        </p:nvSpPr>
        <p:spPr>
          <a:xfrm>
            <a:off x="1597713" y="4395225"/>
            <a:ext cx="16056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Correlation: 0.951</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pic>
        <p:nvPicPr>
          <p:cNvPr id="144" name="Google Shape;144;p22"/>
          <p:cNvPicPr preferRelativeResize="0"/>
          <p:nvPr/>
        </p:nvPicPr>
        <p:blipFill>
          <a:blip r:embed="rId3">
            <a:alphaModFix/>
          </a:blip>
          <a:stretch>
            <a:fillRect/>
          </a:stretch>
        </p:blipFill>
        <p:spPr>
          <a:xfrm>
            <a:off x="383225" y="1330425"/>
            <a:ext cx="4188774" cy="2992001"/>
          </a:xfrm>
          <a:prstGeom prst="rect">
            <a:avLst/>
          </a:prstGeom>
          <a:noFill/>
          <a:ln>
            <a:noFill/>
          </a:ln>
        </p:spPr>
      </p:pic>
      <p:sp>
        <p:nvSpPr>
          <p:cNvPr id="145" name="Google Shape;145;p22"/>
          <p:cNvSpPr txBox="1"/>
          <p:nvPr/>
        </p:nvSpPr>
        <p:spPr>
          <a:xfrm>
            <a:off x="561150" y="768450"/>
            <a:ext cx="8295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Variables showed clear relationships, but do not always follow a linear pattern</a:t>
            </a:r>
            <a:endParaRPr sz="1500">
              <a:solidFill>
                <a:schemeClr val="dk1"/>
              </a:solidFill>
              <a:latin typeface="Helvetica Neue"/>
              <a:ea typeface="Helvetica Neue"/>
              <a:cs typeface="Helvetica Neue"/>
              <a:sym typeface="Helvetica Neue"/>
            </a:endParaRPr>
          </a:p>
        </p:txBody>
      </p:sp>
      <p:pic>
        <p:nvPicPr>
          <p:cNvPr id="146" name="Google Shape;146;p22"/>
          <p:cNvPicPr preferRelativeResize="0"/>
          <p:nvPr/>
        </p:nvPicPr>
        <p:blipFill>
          <a:blip r:embed="rId4">
            <a:alphaModFix/>
          </a:blip>
          <a:stretch>
            <a:fillRect/>
          </a:stretch>
        </p:blipFill>
        <p:spPr>
          <a:xfrm>
            <a:off x="4647775" y="1330425"/>
            <a:ext cx="4062452" cy="2901751"/>
          </a:xfrm>
          <a:prstGeom prst="rect">
            <a:avLst/>
          </a:prstGeom>
          <a:noFill/>
          <a:ln>
            <a:noFill/>
          </a:ln>
        </p:spPr>
      </p:pic>
      <p:sp>
        <p:nvSpPr>
          <p:cNvPr id="147" name="Google Shape;147;p22"/>
          <p:cNvSpPr txBox="1"/>
          <p:nvPr/>
        </p:nvSpPr>
        <p:spPr>
          <a:xfrm>
            <a:off x="1548975" y="4322425"/>
            <a:ext cx="2273700" cy="4002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42857"/>
              </a:lnSpc>
              <a:spcBef>
                <a:spcPts val="0"/>
              </a:spcBef>
              <a:spcAft>
                <a:spcPts val="800"/>
              </a:spcAft>
              <a:buNone/>
            </a:pPr>
            <a:r>
              <a:rPr lang="en">
                <a:solidFill>
                  <a:srgbClr val="333333"/>
                </a:solidFill>
                <a:highlight>
                  <a:srgbClr val="FFFFFF"/>
                </a:highlight>
                <a:latin typeface="Helvetica Neue"/>
                <a:ea typeface="Helvetica Neue"/>
                <a:cs typeface="Helvetica Neue"/>
                <a:sym typeface="Helvetica Neue"/>
              </a:rPr>
              <a:t>Correlation: </a:t>
            </a:r>
            <a:r>
              <a:rPr lang="en">
                <a:solidFill>
                  <a:srgbClr val="333333"/>
                </a:solidFill>
                <a:highlight>
                  <a:srgbClr val="FFFFFF"/>
                </a:highlight>
                <a:latin typeface="Helvetica Neue"/>
                <a:ea typeface="Helvetica Neue"/>
                <a:cs typeface="Helvetica Neue"/>
                <a:sym typeface="Helvetica Neue"/>
              </a:rPr>
              <a:t>-0.4902</a:t>
            </a:r>
            <a:endParaRPr>
              <a:solidFill>
                <a:srgbClr val="333333"/>
              </a:solidFill>
              <a:highlight>
                <a:srgbClr val="FFFFFF"/>
              </a:highlight>
              <a:latin typeface="Helvetica Neue"/>
              <a:ea typeface="Helvetica Neue"/>
              <a:cs typeface="Helvetica Neue"/>
              <a:sym typeface="Helvetica Neue"/>
            </a:endParaRPr>
          </a:p>
        </p:txBody>
      </p:sp>
      <p:sp>
        <p:nvSpPr>
          <p:cNvPr id="148" name="Google Shape;148;p22"/>
          <p:cNvSpPr txBox="1"/>
          <p:nvPr/>
        </p:nvSpPr>
        <p:spPr>
          <a:xfrm>
            <a:off x="5708050" y="4291650"/>
            <a:ext cx="19419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Correlation: -0.1745</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Models Considered</a:t>
            </a:r>
            <a:endParaRPr/>
          </a:p>
        </p:txBody>
      </p:sp>
      <p:sp>
        <p:nvSpPr>
          <p:cNvPr id="154" name="Google Shape;154;p23"/>
          <p:cNvSpPr txBox="1"/>
          <p:nvPr/>
        </p:nvSpPr>
        <p:spPr>
          <a:xfrm>
            <a:off x="723300" y="921550"/>
            <a:ext cx="7838400" cy="36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dk1"/>
                </a:solidFill>
                <a:latin typeface="Helvetica Neue"/>
                <a:ea typeface="Helvetica Neue"/>
                <a:cs typeface="Helvetica Neue"/>
                <a:sym typeface="Helvetica Neue"/>
              </a:rPr>
              <a:t>Univariate</a:t>
            </a:r>
            <a:r>
              <a:rPr b="1" lang="en">
                <a:solidFill>
                  <a:schemeClr val="dk1"/>
                </a:solidFill>
                <a:latin typeface="Helvetica Neue"/>
                <a:ea typeface="Helvetica Neue"/>
                <a:cs typeface="Helvetica Neue"/>
                <a:sym typeface="Helvetica Neue"/>
              </a:rPr>
              <a:t> ARIMA:</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Baseline model to benchmark evaluation metrics</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Informs </a:t>
            </a:r>
            <a:r>
              <a:rPr lang="en">
                <a:solidFill>
                  <a:schemeClr val="dk1"/>
                </a:solidFill>
                <a:latin typeface="Helvetica Neue"/>
                <a:ea typeface="Helvetica Neue"/>
                <a:cs typeface="Helvetica Neue"/>
                <a:sym typeface="Helvetica Neue"/>
              </a:rPr>
              <a:t>further</a:t>
            </a:r>
            <a:r>
              <a:rPr lang="en">
                <a:solidFill>
                  <a:schemeClr val="dk1"/>
                </a:solidFill>
                <a:latin typeface="Helvetica Neue"/>
                <a:ea typeface="Helvetica Neue"/>
                <a:cs typeface="Helvetica Neue"/>
                <a:sym typeface="Helvetica Neue"/>
              </a:rPr>
              <a:t> advanced modeling approaches and decisions</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
                <a:solidFill>
                  <a:schemeClr val="dk1"/>
                </a:solidFill>
                <a:latin typeface="Helvetica Neue"/>
                <a:ea typeface="Helvetica Neue"/>
                <a:cs typeface="Helvetica Neue"/>
                <a:sym typeface="Helvetica Neue"/>
              </a:rPr>
              <a:t>Dynamic Harmonic Regression:</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Alternative approach to capture complex seasonality</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Validate best intervention function specification</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Vector Autoregression (</a:t>
            </a:r>
            <a:r>
              <a:rPr b="1" lang="en">
                <a:solidFill>
                  <a:schemeClr val="dk1"/>
                </a:solidFill>
                <a:latin typeface="Helvetica Neue"/>
                <a:ea typeface="Helvetica Neue"/>
                <a:cs typeface="Helvetica Neue"/>
                <a:sym typeface="Helvetica Neue"/>
              </a:rPr>
              <a:t>VAR):</a:t>
            </a:r>
            <a:r>
              <a:rPr lang="en">
                <a:solidFill>
                  <a:schemeClr val="dk1"/>
                </a:solidFill>
                <a:latin typeface="Helvetica Neue"/>
                <a:ea typeface="Helvetica Neue"/>
                <a:cs typeface="Helvetica Neue"/>
                <a:sym typeface="Helvetica Neue"/>
              </a:rPr>
              <a:t> </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Captures cross-correlation between variables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Particularly relevant given known endogenous relationships in economic data</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Beginning with the ARIMA baseline, we utilized a champion-challenger approach to evaluate progressively more complex models, arriving at a VAR model utilizing CPI, Fed Funds, PPI, and Housing Index as our final Champion model.</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Univariate ARIMA</a:t>
            </a:r>
            <a:endParaRPr/>
          </a:p>
        </p:txBody>
      </p:sp>
      <p:sp>
        <p:nvSpPr>
          <p:cNvPr id="160" name="Google Shape;160;p24"/>
          <p:cNvSpPr txBox="1"/>
          <p:nvPr/>
        </p:nvSpPr>
        <p:spPr>
          <a:xfrm>
            <a:off x="691475" y="1296250"/>
            <a:ext cx="52353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Two strategies tested: CPI levels vs. inflation rates</a:t>
            </a:r>
            <a:endParaRPr/>
          </a:p>
          <a:p>
            <a:pPr indent="-317500" lvl="0" marL="457200" rtl="0" algn="l">
              <a:lnSpc>
                <a:spcPct val="115000"/>
              </a:lnSpc>
              <a:spcBef>
                <a:spcPts val="0"/>
              </a:spcBef>
              <a:spcAft>
                <a:spcPts val="0"/>
              </a:spcAft>
              <a:buSzPts val="1400"/>
              <a:buChar char="-"/>
            </a:pPr>
            <a:r>
              <a:rPr lang="en"/>
              <a:t>CPI levels: ARIMA(0,2,3)[12] - required 2nd differencing (non-static)</a:t>
            </a:r>
            <a:endParaRPr/>
          </a:p>
          <a:p>
            <a:pPr indent="-317500" lvl="0" marL="457200" rtl="0" algn="l">
              <a:lnSpc>
                <a:spcPct val="115000"/>
              </a:lnSpc>
              <a:spcBef>
                <a:spcPts val="0"/>
              </a:spcBef>
              <a:spcAft>
                <a:spcPts val="0"/>
              </a:spcAft>
              <a:buSzPts val="1400"/>
              <a:buChar char="-"/>
            </a:pPr>
            <a:r>
              <a:rPr lang="en"/>
              <a:t>Inflation Rates: ARIMA(2,0,2)(2,0,0)[12] - naturally stationary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Key Result</a:t>
            </a:r>
            <a:endParaRPr/>
          </a:p>
          <a:p>
            <a:pPr indent="-317500" lvl="0" marL="457200" rtl="0" algn="l">
              <a:lnSpc>
                <a:spcPct val="115000"/>
              </a:lnSpc>
              <a:spcBef>
                <a:spcPts val="0"/>
              </a:spcBef>
              <a:spcAft>
                <a:spcPts val="0"/>
              </a:spcAft>
              <a:buSzPts val="1400"/>
              <a:buChar char="-"/>
            </a:pPr>
            <a:r>
              <a:rPr lang="en"/>
              <a:t>Inflation rate approach superior (RMSE: 1.57 vs. 1.71)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Direct inflation modeling more effective than CPI transformation</a:t>
            </a:r>
            <a:endParaRPr/>
          </a:p>
          <a:p>
            <a:pPr indent="0" lvl="0" marL="0" rtl="0" algn="l">
              <a:lnSpc>
                <a:spcPct val="115000"/>
              </a:lnSpc>
              <a:spcBef>
                <a:spcPts val="0"/>
              </a:spcBef>
              <a:spcAft>
                <a:spcPts val="0"/>
              </a:spcAft>
              <a:buNone/>
            </a:pPr>
            <a:r>
              <a:t/>
            </a:r>
            <a:endParaRPr/>
          </a:p>
        </p:txBody>
      </p:sp>
      <p:pic>
        <p:nvPicPr>
          <p:cNvPr id="161" name="Google Shape;161;p24"/>
          <p:cNvPicPr preferRelativeResize="0"/>
          <p:nvPr/>
        </p:nvPicPr>
        <p:blipFill>
          <a:blip r:embed="rId3">
            <a:alphaModFix/>
          </a:blip>
          <a:stretch>
            <a:fillRect/>
          </a:stretch>
        </p:blipFill>
        <p:spPr>
          <a:xfrm>
            <a:off x="5832700" y="1469850"/>
            <a:ext cx="3217224" cy="2865551"/>
          </a:xfrm>
          <a:prstGeom prst="rect">
            <a:avLst/>
          </a:prstGeom>
          <a:noFill/>
          <a:ln>
            <a:noFill/>
          </a:ln>
        </p:spPr>
      </p:pic>
      <p:sp>
        <p:nvSpPr>
          <p:cNvPr id="162" name="Google Shape;162;p24"/>
          <p:cNvSpPr txBox="1"/>
          <p:nvPr/>
        </p:nvSpPr>
        <p:spPr>
          <a:xfrm>
            <a:off x="695150" y="799650"/>
            <a:ext cx="8266800" cy="6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Baseline Approach</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Established univariate forecasting benchmark before adding economic variables</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Univariate ARIMA</a:t>
            </a:r>
            <a:endParaRPr/>
          </a:p>
        </p:txBody>
      </p:sp>
      <p:sp>
        <p:nvSpPr>
          <p:cNvPr id="168" name="Google Shape;168;p25"/>
          <p:cNvSpPr txBox="1"/>
          <p:nvPr/>
        </p:nvSpPr>
        <p:spPr>
          <a:xfrm>
            <a:off x="691475" y="762850"/>
            <a:ext cx="80373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Model Specifications</a:t>
            </a:r>
            <a:endParaRPr/>
          </a:p>
          <a:p>
            <a:pPr indent="-317500" lvl="0" marL="457200" rtl="0" algn="l">
              <a:lnSpc>
                <a:spcPct val="115000"/>
              </a:lnSpc>
              <a:spcBef>
                <a:spcPts val="0"/>
              </a:spcBef>
              <a:spcAft>
                <a:spcPts val="0"/>
              </a:spcAft>
              <a:buSzPts val="1400"/>
              <a:buChar char="●"/>
            </a:pPr>
            <a:r>
              <a:rPr lang="en"/>
              <a:t>CPI Levels: ARIMA(0,2,3)(0,0,2)[12] - required for second stationary</a:t>
            </a:r>
            <a:endParaRPr/>
          </a:p>
          <a:p>
            <a:pPr indent="-317500" lvl="0" marL="457200" rtl="0" algn="l">
              <a:lnSpc>
                <a:spcPct val="115000"/>
              </a:lnSpc>
              <a:spcBef>
                <a:spcPts val="0"/>
              </a:spcBef>
              <a:spcAft>
                <a:spcPts val="0"/>
              </a:spcAft>
              <a:buSzPts val="1400"/>
              <a:buChar char="●"/>
            </a:pPr>
            <a:r>
              <a:rPr lang="en"/>
              <a:t>Inflation rates: ARIMA(2,0,2)(2,0,0)[12] - naturally stationary with autoregression structures</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Diagnostic Assessment</a:t>
            </a:r>
            <a:endParaRPr/>
          </a:p>
          <a:p>
            <a:pPr indent="-317500" lvl="0" marL="457200" rtl="0" algn="l">
              <a:lnSpc>
                <a:spcPct val="115000"/>
              </a:lnSpc>
              <a:spcBef>
                <a:spcPts val="0"/>
              </a:spcBef>
              <a:spcAft>
                <a:spcPts val="0"/>
              </a:spcAft>
              <a:buSzPts val="1400"/>
              <a:buChar char="●"/>
            </a:pPr>
            <a:r>
              <a:rPr lang="en"/>
              <a:t>Both models failed Ljung-Box tests (p &lt; 0.05) indicating residual autocorrelation</a:t>
            </a:r>
            <a:endParaRPr/>
          </a:p>
          <a:p>
            <a:pPr indent="-317500" lvl="0" marL="457200" rtl="0" algn="l">
              <a:lnSpc>
                <a:spcPct val="115000"/>
              </a:lnSpc>
              <a:spcBef>
                <a:spcPts val="0"/>
              </a:spcBef>
              <a:spcAft>
                <a:spcPts val="0"/>
              </a:spcAft>
              <a:buSzPts val="1400"/>
              <a:buChar char="●"/>
            </a:pPr>
            <a:r>
              <a:rPr lang="en"/>
              <a:t>Suggests univariate models miss important structural relationships in CPI data</a:t>
            </a:r>
            <a:endParaRPr/>
          </a:p>
          <a:p>
            <a:pPr indent="-317500" lvl="0" marL="457200" rtl="0" algn="l">
              <a:lnSpc>
                <a:spcPct val="115000"/>
              </a:lnSpc>
              <a:spcBef>
                <a:spcPts val="0"/>
              </a:spcBef>
              <a:spcAft>
                <a:spcPts val="0"/>
              </a:spcAft>
              <a:buSzPts val="1400"/>
              <a:buChar char="●"/>
            </a:pPr>
            <a:r>
              <a:rPr lang="en"/>
              <a:t>Standard model assumptions violated despite reasonable forecasting performance</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Economic Interpretation</a:t>
            </a:r>
            <a:endParaRPr/>
          </a:p>
          <a:p>
            <a:pPr indent="-317500" lvl="0" marL="457200" rtl="0" algn="l">
              <a:lnSpc>
                <a:spcPct val="115000"/>
              </a:lnSpc>
              <a:spcBef>
                <a:spcPts val="0"/>
              </a:spcBef>
              <a:spcAft>
                <a:spcPts val="0"/>
              </a:spcAft>
              <a:buSzPts val="1400"/>
              <a:buChar char="●"/>
            </a:pPr>
            <a:r>
              <a:rPr lang="en"/>
              <a:t>AR(20) structure in inflation model captures persistence in inflationary shocks</a:t>
            </a:r>
            <a:endParaRPr/>
          </a:p>
          <a:p>
            <a:pPr indent="-317500" lvl="0" marL="457200" rtl="0" algn="l">
              <a:lnSpc>
                <a:spcPct val="115000"/>
              </a:lnSpc>
              <a:spcBef>
                <a:spcPts val="0"/>
              </a:spcBef>
              <a:spcAft>
                <a:spcPts val="0"/>
              </a:spcAft>
              <a:buSzPts val="1400"/>
              <a:buChar char="●"/>
            </a:pPr>
            <a:r>
              <a:rPr lang="en"/>
              <a:t>Seasonal MA terms reflect recurring annual price adjustments patterns</a:t>
            </a:r>
            <a:endParaRPr/>
          </a:p>
          <a:p>
            <a:pPr indent="-317500" lvl="0" marL="457200" rtl="0" algn="l">
              <a:lnSpc>
                <a:spcPct val="115000"/>
              </a:lnSpc>
              <a:spcBef>
                <a:spcPts val="0"/>
              </a:spcBef>
              <a:spcAft>
                <a:spcPts val="0"/>
              </a:spcAft>
              <a:buSzPts val="1400"/>
              <a:buChar char="●"/>
            </a:pPr>
            <a:r>
              <a:rPr lang="en"/>
              <a:t>Missing external drivers (monetary policy, labor markets) likely source of residual correlation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Univariate ARIMA</a:t>
            </a:r>
            <a:endParaRPr/>
          </a:p>
        </p:txBody>
      </p:sp>
      <p:sp>
        <p:nvSpPr>
          <p:cNvPr id="174" name="Google Shape;174;p26"/>
          <p:cNvSpPr txBox="1"/>
          <p:nvPr/>
        </p:nvSpPr>
        <p:spPr>
          <a:xfrm>
            <a:off x="691475" y="762850"/>
            <a:ext cx="80373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Implications for Team Analysis</a:t>
            </a:r>
            <a:endParaRPr/>
          </a:p>
          <a:p>
            <a:pPr indent="-317500" lvl="0" marL="457200" rtl="0" algn="l">
              <a:lnSpc>
                <a:spcPct val="115000"/>
              </a:lnSpc>
              <a:spcBef>
                <a:spcPts val="0"/>
              </a:spcBef>
              <a:spcAft>
                <a:spcPts val="0"/>
              </a:spcAft>
              <a:buSzPts val="1400"/>
              <a:buChar char="●"/>
            </a:pPr>
            <a:r>
              <a:rPr lang="en"/>
              <a:t>Diagnostic </a:t>
            </a:r>
            <a:r>
              <a:rPr lang="en"/>
              <a:t>failures</a:t>
            </a:r>
            <a:r>
              <a:rPr lang="en"/>
              <a:t> justify team’s multivariate modeling approaches</a:t>
            </a:r>
            <a:endParaRPr/>
          </a:p>
          <a:p>
            <a:pPr indent="-317500" lvl="0" marL="457200" rtl="0" algn="l">
              <a:lnSpc>
                <a:spcPct val="115000"/>
              </a:lnSpc>
              <a:spcBef>
                <a:spcPts val="0"/>
              </a:spcBef>
              <a:spcAft>
                <a:spcPts val="0"/>
              </a:spcAft>
              <a:buSzPts val="1400"/>
              <a:buChar char="●"/>
            </a:pPr>
            <a:r>
              <a:rPr lang="en"/>
              <a:t>Establishes RMSE benchmark for model comparison</a:t>
            </a:r>
            <a:endParaRPr/>
          </a:p>
          <a:p>
            <a:pPr indent="-317500" lvl="0" marL="457200" rtl="0" algn="l">
              <a:lnSpc>
                <a:spcPct val="115000"/>
              </a:lnSpc>
              <a:spcBef>
                <a:spcPts val="0"/>
              </a:spcBef>
              <a:spcAft>
                <a:spcPts val="0"/>
              </a:spcAft>
              <a:buSzPts val="1400"/>
              <a:buChar char="●"/>
            </a:pPr>
            <a:r>
              <a:rPr lang="en"/>
              <a:t>Demonstrates need for external economic variables in CPI forecasting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Key Limitation</a:t>
            </a:r>
            <a:endParaRPr/>
          </a:p>
          <a:p>
            <a:pPr indent="-317500" lvl="0" marL="457200" rtl="0" algn="l">
              <a:lnSpc>
                <a:spcPct val="115000"/>
              </a:lnSpc>
              <a:spcBef>
                <a:spcPts val="0"/>
              </a:spcBef>
              <a:spcAft>
                <a:spcPts val="0"/>
              </a:spcAft>
              <a:buSzPts val="1400"/>
              <a:buChar char="●"/>
            </a:pPr>
            <a:r>
              <a:rPr lang="en"/>
              <a:t>Univariate approach insufficient for capturing economic </a:t>
            </a:r>
            <a:r>
              <a:rPr lang="en"/>
              <a:t>relationships driving inflation</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180" name="Google Shape;180;p27"/>
          <p:cNvSpPr txBox="1"/>
          <p:nvPr/>
        </p:nvSpPr>
        <p:spPr>
          <a:xfrm>
            <a:off x="691475" y="686650"/>
            <a:ext cx="8037300" cy="337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lang="en" sz="1300"/>
              <a:t>Dynamic Harmonic Regression with ARIMA errors</a:t>
            </a:r>
            <a:endParaRPr sz="1300"/>
          </a:p>
          <a:p>
            <a:pPr indent="0" lvl="0" marL="0" rtl="0" algn="l">
              <a:lnSpc>
                <a:spcPct val="115000"/>
              </a:lnSpc>
              <a:spcBef>
                <a:spcPts val="0"/>
              </a:spcBef>
              <a:spcAft>
                <a:spcPts val="0"/>
              </a:spcAft>
              <a:buClr>
                <a:schemeClr val="dk1"/>
              </a:buClr>
              <a:buSzPts val="1600"/>
              <a:buFont typeface="Arial"/>
              <a:buNone/>
            </a:pPr>
            <a:r>
              <a:t/>
            </a:r>
            <a:endParaRPr sz="1300"/>
          </a:p>
          <a:p>
            <a:pPr indent="0" lvl="0" marL="0" rtl="0" algn="l">
              <a:lnSpc>
                <a:spcPct val="115000"/>
              </a:lnSpc>
              <a:spcBef>
                <a:spcPts val="0"/>
              </a:spcBef>
              <a:spcAft>
                <a:spcPts val="0"/>
              </a:spcAft>
              <a:buClr>
                <a:schemeClr val="dk1"/>
              </a:buClr>
              <a:buSzPts val="1600"/>
              <a:buFont typeface="Arial"/>
              <a:buNone/>
            </a:pPr>
            <a:r>
              <a:rPr lang="en" sz="1300"/>
              <a:t>Model goals:</a:t>
            </a:r>
            <a:endParaRPr sz="1300"/>
          </a:p>
          <a:p>
            <a:pPr indent="-311150" lvl="0" marL="457200" rtl="0" algn="l">
              <a:lnSpc>
                <a:spcPct val="115000"/>
              </a:lnSpc>
              <a:spcBef>
                <a:spcPts val="0"/>
              </a:spcBef>
              <a:spcAft>
                <a:spcPts val="0"/>
              </a:spcAft>
              <a:buSzPts val="1300"/>
              <a:buChar char="●"/>
            </a:pPr>
            <a:r>
              <a:rPr lang="en" sz="1300"/>
              <a:t>Capture seasonality</a:t>
            </a:r>
            <a:endParaRPr sz="1300"/>
          </a:p>
          <a:p>
            <a:pPr indent="-311150" lvl="0" marL="457200" rtl="0" algn="l">
              <a:lnSpc>
                <a:spcPct val="115000"/>
              </a:lnSpc>
              <a:spcBef>
                <a:spcPts val="0"/>
              </a:spcBef>
              <a:spcAft>
                <a:spcPts val="0"/>
              </a:spcAft>
              <a:buSzPts val="1300"/>
              <a:buChar char="●"/>
            </a:pPr>
            <a:r>
              <a:rPr lang="en" sz="1300"/>
              <a:t>Capture pandemic intervention period</a:t>
            </a:r>
            <a:endParaRPr sz="1300"/>
          </a:p>
          <a:p>
            <a:pPr indent="-311150" lvl="0" marL="457200" rtl="0" algn="l">
              <a:lnSpc>
                <a:spcPct val="115000"/>
              </a:lnSpc>
              <a:spcBef>
                <a:spcPts val="0"/>
              </a:spcBef>
              <a:spcAft>
                <a:spcPts val="0"/>
              </a:spcAft>
              <a:buSzPts val="1300"/>
              <a:buChar char="●"/>
            </a:pPr>
            <a:r>
              <a:rPr lang="en" sz="1300"/>
              <a:t>Stretch goal: Capture exogenous variables (FedFunds etc.)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Model specification steps:</a:t>
            </a:r>
            <a:endParaRPr sz="1300"/>
          </a:p>
          <a:p>
            <a:pPr indent="-311150" lvl="0" marL="457200" rtl="0" algn="l">
              <a:lnSpc>
                <a:spcPct val="115000"/>
              </a:lnSpc>
              <a:spcBef>
                <a:spcPts val="0"/>
              </a:spcBef>
              <a:spcAft>
                <a:spcPts val="0"/>
              </a:spcAft>
              <a:buSzPts val="1300"/>
              <a:buChar char="●"/>
            </a:pPr>
            <a:r>
              <a:rPr lang="en" sz="1300"/>
              <a:t>Regression component specification</a:t>
            </a:r>
            <a:endParaRPr sz="1300"/>
          </a:p>
          <a:p>
            <a:pPr indent="-311150" lvl="1" marL="914400" rtl="0" algn="l">
              <a:lnSpc>
                <a:spcPct val="115000"/>
              </a:lnSpc>
              <a:spcBef>
                <a:spcPts val="0"/>
              </a:spcBef>
              <a:spcAft>
                <a:spcPts val="0"/>
              </a:spcAft>
              <a:buSzPts val="1300"/>
              <a:buChar char="○"/>
            </a:pPr>
            <a:r>
              <a:rPr lang="en" sz="1300"/>
              <a:t>Intervention function</a:t>
            </a:r>
            <a:endParaRPr sz="1300"/>
          </a:p>
          <a:p>
            <a:pPr indent="-311150" lvl="1" marL="914400" rtl="0" algn="l">
              <a:lnSpc>
                <a:spcPct val="115000"/>
              </a:lnSpc>
              <a:spcBef>
                <a:spcPts val="0"/>
              </a:spcBef>
              <a:spcAft>
                <a:spcPts val="0"/>
              </a:spcAft>
              <a:buSzPts val="1300"/>
              <a:buChar char="○"/>
            </a:pPr>
            <a:r>
              <a:rPr lang="en" sz="1300"/>
              <a:t>Harmonic function</a:t>
            </a:r>
            <a:endParaRPr sz="1300"/>
          </a:p>
          <a:p>
            <a:pPr indent="-311150" lvl="0" marL="457200" rtl="0" algn="l">
              <a:lnSpc>
                <a:spcPct val="115000"/>
              </a:lnSpc>
              <a:spcBef>
                <a:spcPts val="0"/>
              </a:spcBef>
              <a:spcAft>
                <a:spcPts val="0"/>
              </a:spcAft>
              <a:buSzPts val="1300"/>
              <a:buChar char="●"/>
            </a:pPr>
            <a:r>
              <a:rPr lang="en" sz="1300"/>
              <a:t>Regression + ARIMA errors specification</a:t>
            </a:r>
            <a:endParaRPr sz="1300"/>
          </a:p>
          <a:p>
            <a:pPr indent="-311150" lvl="1" marL="914400" rtl="0" algn="l">
              <a:lnSpc>
                <a:spcPct val="115000"/>
              </a:lnSpc>
              <a:spcBef>
                <a:spcPts val="0"/>
              </a:spcBef>
              <a:spcAft>
                <a:spcPts val="0"/>
              </a:spcAft>
              <a:buSzPts val="1300"/>
              <a:buChar char="○"/>
            </a:pPr>
            <a:r>
              <a:rPr lang="en" sz="1300"/>
              <a:t>Incremental model building with AICc lift</a:t>
            </a:r>
            <a:endParaRPr sz="1300"/>
          </a:p>
          <a:p>
            <a:pPr indent="-311150" lvl="0" marL="457200" rtl="0" algn="l">
              <a:lnSpc>
                <a:spcPct val="115000"/>
              </a:lnSpc>
              <a:spcBef>
                <a:spcPts val="0"/>
              </a:spcBef>
              <a:spcAft>
                <a:spcPts val="0"/>
              </a:spcAft>
              <a:buSzPts val="1300"/>
              <a:buChar char="●"/>
            </a:pPr>
            <a:r>
              <a:rPr lang="en" sz="1300"/>
              <a:t>Validation on test set</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186" name="Google Shape;186;p28"/>
          <p:cNvSpPr txBox="1"/>
          <p:nvPr/>
        </p:nvSpPr>
        <p:spPr>
          <a:xfrm>
            <a:off x="691475" y="686650"/>
            <a:ext cx="803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Regression component specification → Intervention function</a:t>
            </a:r>
            <a:endParaRPr sz="1300">
              <a:solidFill>
                <a:schemeClr val="dk1"/>
              </a:solidFill>
            </a:endParaRPr>
          </a:p>
        </p:txBody>
      </p:sp>
      <p:sp>
        <p:nvSpPr>
          <p:cNvPr id="187" name="Google Shape;187;p28"/>
          <p:cNvSpPr txBox="1"/>
          <p:nvPr/>
        </p:nvSpPr>
        <p:spPr>
          <a:xfrm>
            <a:off x="4993400" y="1458900"/>
            <a:ext cx="37353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lang="en" sz="1300"/>
              <a:t>Visual Inspection</a:t>
            </a:r>
            <a:endParaRPr sz="1300"/>
          </a:p>
          <a:p>
            <a:pPr indent="-311150" lvl="0" marL="457200" rtl="0" algn="l">
              <a:lnSpc>
                <a:spcPct val="115000"/>
              </a:lnSpc>
              <a:spcBef>
                <a:spcPts val="0"/>
              </a:spcBef>
              <a:spcAft>
                <a:spcPts val="0"/>
              </a:spcAft>
              <a:buSzPts val="1300"/>
              <a:buChar char="●"/>
            </a:pPr>
            <a:r>
              <a:rPr lang="en" sz="1300"/>
              <a:t>Clear level and trend change between December 2020 and May 2022</a:t>
            </a:r>
            <a:endParaRPr sz="1300"/>
          </a:p>
          <a:p>
            <a:pPr indent="-311150" lvl="0" marL="457200" rtl="0" algn="l">
              <a:lnSpc>
                <a:spcPct val="115000"/>
              </a:lnSpc>
              <a:spcBef>
                <a:spcPts val="0"/>
              </a:spcBef>
              <a:spcAft>
                <a:spcPts val="0"/>
              </a:spcAft>
              <a:buSzPts val="1300"/>
              <a:buChar char="●"/>
            </a:pPr>
            <a:r>
              <a:rPr lang="en" sz="1300"/>
              <a:t>Returns close to pre-pandemic levels after May 2022</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Hypothesis Test</a:t>
            </a:r>
            <a:endParaRPr sz="1300"/>
          </a:p>
          <a:p>
            <a:pPr indent="-311150" lvl="0" marL="457200" rtl="0" algn="l">
              <a:lnSpc>
                <a:spcPct val="115000"/>
              </a:lnSpc>
              <a:spcBef>
                <a:spcPts val="0"/>
              </a:spcBef>
              <a:spcAft>
                <a:spcPts val="0"/>
              </a:spcAft>
              <a:buSzPts val="1300"/>
              <a:buChar char="●"/>
            </a:pPr>
            <a:r>
              <a:rPr lang="en" sz="1300"/>
              <a:t>Validated as part of VAR model</a:t>
            </a:r>
            <a:endParaRPr sz="1300"/>
          </a:p>
        </p:txBody>
      </p:sp>
      <p:sp>
        <p:nvSpPr>
          <p:cNvPr id="188" name="Google Shape;188;p28"/>
          <p:cNvSpPr txBox="1"/>
          <p:nvPr/>
        </p:nvSpPr>
        <p:spPr>
          <a:xfrm>
            <a:off x="0" y="4158900"/>
            <a:ext cx="9144000" cy="3849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Results suggest the intervention function should be specified either as a step or ramp function</a:t>
            </a:r>
            <a:endParaRPr sz="1300">
              <a:solidFill>
                <a:schemeClr val="lt1"/>
              </a:solidFill>
            </a:endParaRPr>
          </a:p>
        </p:txBody>
      </p:sp>
      <p:pic>
        <p:nvPicPr>
          <p:cNvPr id="189" name="Google Shape;189;p28"/>
          <p:cNvPicPr preferRelativeResize="0"/>
          <p:nvPr/>
        </p:nvPicPr>
        <p:blipFill>
          <a:blip r:embed="rId3">
            <a:alphaModFix/>
          </a:blip>
          <a:stretch>
            <a:fillRect/>
          </a:stretch>
        </p:blipFill>
        <p:spPr>
          <a:xfrm>
            <a:off x="460130" y="1138325"/>
            <a:ext cx="4013594" cy="286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195" name="Google Shape;195;p29"/>
          <p:cNvSpPr txBox="1"/>
          <p:nvPr/>
        </p:nvSpPr>
        <p:spPr>
          <a:xfrm>
            <a:off x="691475" y="686650"/>
            <a:ext cx="803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rPr>
              <a:t>Regression</a:t>
            </a:r>
            <a:r>
              <a:rPr lang="en" sz="1300">
                <a:solidFill>
                  <a:schemeClr val="dk1"/>
                </a:solidFill>
              </a:rPr>
              <a:t> component specification → Harmonic function</a:t>
            </a:r>
            <a:endParaRPr sz="1300">
              <a:solidFill>
                <a:schemeClr val="dk1"/>
              </a:solidFill>
            </a:endParaRPr>
          </a:p>
        </p:txBody>
      </p:sp>
      <p:sp>
        <p:nvSpPr>
          <p:cNvPr id="196" name="Google Shape;196;p29"/>
          <p:cNvSpPr txBox="1"/>
          <p:nvPr/>
        </p:nvSpPr>
        <p:spPr>
          <a:xfrm>
            <a:off x="4993400" y="1458900"/>
            <a:ext cx="37353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lang="en" sz="1300"/>
              <a:t>Spectral analysis </a:t>
            </a:r>
            <a:r>
              <a:rPr lang="en" sz="1300"/>
              <a:t>prerequisite</a:t>
            </a:r>
            <a:endParaRPr sz="1300"/>
          </a:p>
          <a:p>
            <a:pPr indent="-311150" lvl="0" marL="457200" rtl="0" algn="l">
              <a:lnSpc>
                <a:spcPct val="115000"/>
              </a:lnSpc>
              <a:spcBef>
                <a:spcPts val="0"/>
              </a:spcBef>
              <a:spcAft>
                <a:spcPts val="0"/>
              </a:spcAft>
              <a:buSzPts val="1300"/>
              <a:buChar char="●"/>
            </a:pPr>
            <a:r>
              <a:rPr lang="en" sz="1300"/>
              <a:t>Non-seasonal d=1</a:t>
            </a:r>
            <a:endParaRPr sz="1300"/>
          </a:p>
          <a:p>
            <a:pPr indent="-311150" lvl="0" marL="457200" rtl="0" algn="l">
              <a:lnSpc>
                <a:spcPct val="115000"/>
              </a:lnSpc>
              <a:spcBef>
                <a:spcPts val="0"/>
              </a:spcBef>
              <a:spcAft>
                <a:spcPts val="0"/>
              </a:spcAft>
              <a:buSzPts val="1300"/>
              <a:buChar char="●"/>
            </a:pPr>
            <a:r>
              <a:rPr lang="en" sz="1300"/>
              <a:t>ADF/KPSS tested stationary</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Periodogram</a:t>
            </a:r>
            <a:endParaRPr sz="1300"/>
          </a:p>
          <a:p>
            <a:pPr indent="-311150" lvl="0" marL="457200" rtl="0" algn="l">
              <a:lnSpc>
                <a:spcPct val="115000"/>
              </a:lnSpc>
              <a:spcBef>
                <a:spcPts val="0"/>
              </a:spcBef>
              <a:spcAft>
                <a:spcPts val="0"/>
              </a:spcAft>
              <a:buSzPts val="1300"/>
              <a:buChar char="●"/>
            </a:pPr>
            <a:r>
              <a:rPr lang="en" sz="1300"/>
              <a:t>Dominated by four frequencies</a:t>
            </a:r>
            <a:endParaRPr sz="1300"/>
          </a:p>
          <a:p>
            <a:pPr indent="-311150" lvl="0" marL="457200" rtl="0" algn="l">
              <a:lnSpc>
                <a:spcPct val="115000"/>
              </a:lnSpc>
              <a:spcBef>
                <a:spcPts val="0"/>
              </a:spcBef>
              <a:spcAft>
                <a:spcPts val="0"/>
              </a:spcAft>
              <a:buSzPts val="1300"/>
              <a:buChar char="●"/>
            </a:pPr>
            <a:r>
              <a:rPr lang="en" sz="1300"/>
              <a:t>Inverse indicates periods at 12 and 6</a:t>
            </a:r>
            <a:endParaRPr sz="1300"/>
          </a:p>
        </p:txBody>
      </p:sp>
      <p:sp>
        <p:nvSpPr>
          <p:cNvPr id="197" name="Google Shape;197;p29"/>
          <p:cNvSpPr txBox="1"/>
          <p:nvPr/>
        </p:nvSpPr>
        <p:spPr>
          <a:xfrm>
            <a:off x="0" y="4158900"/>
            <a:ext cx="9144000" cy="3849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Results confirms seasonality with suitable fourier orders (K) between 2 through 4</a:t>
            </a:r>
            <a:endParaRPr sz="1300">
              <a:solidFill>
                <a:schemeClr val="lt1"/>
              </a:solidFill>
            </a:endParaRPr>
          </a:p>
        </p:txBody>
      </p:sp>
      <p:pic>
        <p:nvPicPr>
          <p:cNvPr id="198" name="Google Shape;198;p29"/>
          <p:cNvPicPr preferRelativeResize="0"/>
          <p:nvPr/>
        </p:nvPicPr>
        <p:blipFill>
          <a:blip r:embed="rId3">
            <a:alphaModFix/>
          </a:blip>
          <a:stretch>
            <a:fillRect/>
          </a:stretch>
        </p:blipFill>
        <p:spPr>
          <a:xfrm>
            <a:off x="460651" y="1223950"/>
            <a:ext cx="4329324" cy="2597600"/>
          </a:xfrm>
          <a:prstGeom prst="rect">
            <a:avLst/>
          </a:prstGeom>
          <a:noFill/>
          <a:ln>
            <a:noFill/>
          </a:ln>
        </p:spPr>
      </p:pic>
      <p:sp>
        <p:nvSpPr>
          <p:cNvPr id="199" name="Google Shape;199;p29"/>
          <p:cNvSpPr txBox="1"/>
          <p:nvPr/>
        </p:nvSpPr>
        <p:spPr>
          <a:xfrm>
            <a:off x="1588400" y="1581725"/>
            <a:ext cx="8103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1/f</a:t>
            </a:r>
            <a:r>
              <a:rPr lang="en" sz="1300">
                <a:solidFill>
                  <a:schemeClr val="lt1"/>
                </a:solidFill>
              </a:rPr>
              <a:t> = 12</a:t>
            </a:r>
            <a:endParaRPr sz="1300">
              <a:solidFill>
                <a:schemeClr val="lt1"/>
              </a:solidFill>
            </a:endParaRPr>
          </a:p>
        </p:txBody>
      </p:sp>
      <p:sp>
        <p:nvSpPr>
          <p:cNvPr id="200" name="Google Shape;200;p29"/>
          <p:cNvSpPr txBox="1"/>
          <p:nvPr/>
        </p:nvSpPr>
        <p:spPr>
          <a:xfrm>
            <a:off x="2220163" y="2613275"/>
            <a:ext cx="8103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300">
                <a:solidFill>
                  <a:schemeClr val="lt1"/>
                </a:solidFill>
              </a:rPr>
              <a:t>1/f = 6</a:t>
            </a:r>
            <a:endParaRPr sz="13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Motivation</a:t>
            </a:r>
            <a:endParaRPr/>
          </a:p>
        </p:txBody>
      </p:sp>
      <p:sp>
        <p:nvSpPr>
          <p:cNvPr id="70" name="Google Shape;70;p12"/>
          <p:cNvSpPr txBox="1"/>
          <p:nvPr/>
        </p:nvSpPr>
        <p:spPr>
          <a:xfrm>
            <a:off x="468900" y="887925"/>
            <a:ext cx="8206200" cy="3519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29261B"/>
              </a:buClr>
              <a:buSzPts val="1400"/>
              <a:buFont typeface="Courier New"/>
              <a:buChar char="●"/>
            </a:pPr>
            <a:r>
              <a:rPr lang="en">
                <a:solidFill>
                  <a:srgbClr val="29261B"/>
                </a:solidFill>
              </a:rPr>
              <a:t>Inflation is a significant economic force that impact both business outcomes and the lives of individuals</a:t>
            </a:r>
            <a:endParaRPr>
              <a:solidFill>
                <a:srgbClr val="29261B"/>
              </a:solidFill>
            </a:endParaRPr>
          </a:p>
          <a:p>
            <a:pPr indent="0" lvl="0" marL="457200" rtl="0" algn="l">
              <a:lnSpc>
                <a:spcPct val="115000"/>
              </a:lnSpc>
              <a:spcBef>
                <a:spcPts val="0"/>
              </a:spcBef>
              <a:spcAft>
                <a:spcPts val="0"/>
              </a:spcAft>
              <a:buNone/>
            </a:pPr>
            <a:r>
              <a:t/>
            </a:r>
            <a:endParaRPr>
              <a:solidFill>
                <a:srgbClr val="29261B"/>
              </a:solidFill>
            </a:endParaRPr>
          </a:p>
          <a:p>
            <a:pPr indent="-317500" lvl="0" marL="457200" rtl="0" algn="l">
              <a:lnSpc>
                <a:spcPct val="115000"/>
              </a:lnSpc>
              <a:spcBef>
                <a:spcPts val="0"/>
              </a:spcBef>
              <a:spcAft>
                <a:spcPts val="0"/>
              </a:spcAft>
              <a:buClr>
                <a:srgbClr val="29261B"/>
              </a:buClr>
              <a:buSzPts val="1400"/>
              <a:buFont typeface="Courier New"/>
              <a:buChar char="●"/>
            </a:pPr>
            <a:r>
              <a:rPr lang="en">
                <a:solidFill>
                  <a:srgbClr val="29261B"/>
                </a:solidFill>
              </a:rPr>
              <a:t>While this is a notoriously difficult problem to forecast, it presented a valuable opportunity to apply our skills from this course</a:t>
            </a:r>
            <a:endParaRPr>
              <a:solidFill>
                <a:srgbClr val="29261B"/>
              </a:solidFill>
            </a:endParaRPr>
          </a:p>
          <a:p>
            <a:pPr indent="-317500" lvl="0" marL="457200" rtl="0" algn="l">
              <a:lnSpc>
                <a:spcPct val="115000"/>
              </a:lnSpc>
              <a:spcBef>
                <a:spcPts val="1000"/>
              </a:spcBef>
              <a:spcAft>
                <a:spcPts val="0"/>
              </a:spcAft>
              <a:buClr>
                <a:srgbClr val="29261B"/>
              </a:buClr>
              <a:buSzPts val="1400"/>
              <a:buFont typeface="Courier New"/>
              <a:buChar char="●"/>
            </a:pPr>
            <a:r>
              <a:rPr lang="en">
                <a:solidFill>
                  <a:srgbClr val="29261B"/>
                </a:solidFill>
              </a:rPr>
              <a:t>We were able to derive interesting and meaningful insights regarding:</a:t>
            </a:r>
            <a:endParaRPr>
              <a:solidFill>
                <a:srgbClr val="29261B"/>
              </a:solidFill>
            </a:endParaRPr>
          </a:p>
          <a:p>
            <a:pPr indent="-317500" lvl="1" marL="914400" rtl="0" algn="l">
              <a:lnSpc>
                <a:spcPct val="115000"/>
              </a:lnSpc>
              <a:spcBef>
                <a:spcPts val="1000"/>
              </a:spcBef>
              <a:spcAft>
                <a:spcPts val="0"/>
              </a:spcAft>
              <a:buClr>
                <a:srgbClr val="29261B"/>
              </a:buClr>
              <a:buSzPts val="1400"/>
              <a:buFont typeface="Courier New"/>
              <a:buChar char="○"/>
            </a:pPr>
            <a:r>
              <a:rPr lang="en">
                <a:solidFill>
                  <a:srgbClr val="29261B"/>
                </a:solidFill>
              </a:rPr>
              <a:t>The transformations required to make CPI data stationary</a:t>
            </a:r>
            <a:endParaRPr>
              <a:solidFill>
                <a:srgbClr val="29261B"/>
              </a:solidFill>
            </a:endParaRPr>
          </a:p>
          <a:p>
            <a:pPr indent="-317500" lvl="1" marL="914400" rtl="0" algn="l">
              <a:lnSpc>
                <a:spcPct val="115000"/>
              </a:lnSpc>
              <a:spcBef>
                <a:spcPts val="1000"/>
              </a:spcBef>
              <a:spcAft>
                <a:spcPts val="0"/>
              </a:spcAft>
              <a:buClr>
                <a:srgbClr val="29261B"/>
              </a:buClr>
              <a:buSzPts val="1400"/>
              <a:buFont typeface="Courier New"/>
              <a:buChar char="○"/>
            </a:pPr>
            <a:r>
              <a:rPr lang="en">
                <a:solidFill>
                  <a:srgbClr val="29261B"/>
                </a:solidFill>
              </a:rPr>
              <a:t>The impact of COVID-19 when modeled as an intervention</a:t>
            </a:r>
            <a:endParaRPr>
              <a:solidFill>
                <a:srgbClr val="29261B"/>
              </a:solidFill>
            </a:endParaRPr>
          </a:p>
          <a:p>
            <a:pPr indent="-317500" lvl="1" marL="914400" rtl="0" algn="l">
              <a:lnSpc>
                <a:spcPct val="115000"/>
              </a:lnSpc>
              <a:spcBef>
                <a:spcPts val="1000"/>
              </a:spcBef>
              <a:spcAft>
                <a:spcPts val="0"/>
              </a:spcAft>
              <a:buClr>
                <a:srgbClr val="29261B"/>
              </a:buClr>
              <a:buSzPts val="1400"/>
              <a:buChar char="○"/>
            </a:pPr>
            <a:r>
              <a:rPr lang="en">
                <a:solidFill>
                  <a:srgbClr val="29261B"/>
                </a:solidFill>
              </a:rPr>
              <a:t>The relationship between CPI and the Federal Funds Rate.</a:t>
            </a:r>
            <a:endParaRPr>
              <a:solidFill>
                <a:srgbClr val="29261B"/>
              </a:solidFill>
            </a:endParaRPr>
          </a:p>
          <a:p>
            <a:pPr indent="-317500" lvl="1" marL="914400" rtl="0" algn="l">
              <a:lnSpc>
                <a:spcPct val="115000"/>
              </a:lnSpc>
              <a:spcBef>
                <a:spcPts val="1000"/>
              </a:spcBef>
              <a:spcAft>
                <a:spcPts val="0"/>
              </a:spcAft>
              <a:buClr>
                <a:srgbClr val="29261B"/>
              </a:buClr>
              <a:buSzPts val="1400"/>
              <a:buChar char="○"/>
            </a:pPr>
            <a:r>
              <a:rPr lang="en">
                <a:solidFill>
                  <a:srgbClr val="29261B"/>
                </a:solidFill>
              </a:rPr>
              <a:t>The impact of other economic variables, such as the Unemployment Rate, Producer Price Index, and Housing Index</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nvSpPr>
        <p:spPr>
          <a:xfrm>
            <a:off x="691475" y="686650"/>
            <a:ext cx="62244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Regression + ARIMA Errors specification results</a:t>
            </a:r>
            <a:endParaRPr sz="1300">
              <a:solidFill>
                <a:schemeClr val="dk1"/>
              </a:solidFill>
            </a:endParaRPr>
          </a:p>
          <a:p>
            <a:pPr indent="0" lvl="0" marL="0" rtl="0" algn="l">
              <a:lnSpc>
                <a:spcPct val="115000"/>
              </a:lnSpc>
              <a:spcBef>
                <a:spcPts val="0"/>
              </a:spcBef>
              <a:spcAft>
                <a:spcPts val="0"/>
              </a:spcAft>
              <a:buClr>
                <a:schemeClr val="dk1"/>
              </a:buClr>
              <a:buSzPts val="1600"/>
              <a:buFont typeface="Arial"/>
              <a:buNone/>
            </a:pPr>
            <a:r>
              <a:t/>
            </a:r>
            <a:endParaRPr sz="1300"/>
          </a:p>
          <a:p>
            <a:pPr indent="0" lvl="0" marL="0" rtl="0" algn="l">
              <a:lnSpc>
                <a:spcPct val="115000"/>
              </a:lnSpc>
              <a:spcBef>
                <a:spcPts val="0"/>
              </a:spcBef>
              <a:spcAft>
                <a:spcPts val="0"/>
              </a:spcAft>
              <a:buNone/>
            </a:pPr>
            <a:r>
              <a:rPr lang="en" sz="1300"/>
              <a:t>Two step methodology</a:t>
            </a:r>
            <a:endParaRPr sz="1300"/>
          </a:p>
          <a:p>
            <a:pPr indent="-311150" lvl="0" marL="457200" rtl="0" algn="l">
              <a:lnSpc>
                <a:spcPct val="115000"/>
              </a:lnSpc>
              <a:spcBef>
                <a:spcPts val="0"/>
              </a:spcBef>
              <a:spcAft>
                <a:spcPts val="0"/>
              </a:spcAft>
              <a:buSzPts val="1300"/>
              <a:buAutoNum type="arabicPeriod"/>
            </a:pPr>
            <a:r>
              <a:rPr lang="en" sz="1300"/>
              <a:t>Incrementally specify regression components individually</a:t>
            </a:r>
            <a:endParaRPr sz="1300"/>
          </a:p>
          <a:p>
            <a:pPr indent="-311150" lvl="0" marL="457200" rtl="0" algn="l">
              <a:lnSpc>
                <a:spcPct val="115000"/>
              </a:lnSpc>
              <a:spcBef>
                <a:spcPts val="0"/>
              </a:spcBef>
              <a:spcAft>
                <a:spcPts val="0"/>
              </a:spcAft>
              <a:buSzPts val="1300"/>
              <a:buAutoNum type="arabicPeriod"/>
            </a:pPr>
            <a:r>
              <a:rPr lang="en" sz="1300"/>
              <a:t>Allow auto.arima() to specify </a:t>
            </a:r>
            <a:r>
              <a:rPr lang="en" sz="1300"/>
              <a:t>error model component</a:t>
            </a:r>
            <a:endParaRPr sz="1300"/>
          </a:p>
          <a:p>
            <a:pPr indent="-311150" lvl="0" marL="457200" rtl="0" algn="l">
              <a:lnSpc>
                <a:spcPct val="115000"/>
              </a:lnSpc>
              <a:spcBef>
                <a:spcPts val="0"/>
              </a:spcBef>
              <a:spcAft>
                <a:spcPts val="0"/>
              </a:spcAft>
              <a:buSzPts val="1300"/>
              <a:buAutoNum type="arabicPeriod"/>
            </a:pPr>
            <a:r>
              <a:rPr lang="en" sz="1300"/>
              <a:t>Assess AICc lift</a:t>
            </a:r>
            <a:endParaRPr sz="1300"/>
          </a:p>
        </p:txBody>
      </p:sp>
      <p:sp>
        <p:nvSpPr>
          <p:cNvPr id="206" name="Google Shape;206;p30"/>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207" name="Google Shape;207;p30"/>
          <p:cNvSpPr txBox="1"/>
          <p:nvPr/>
        </p:nvSpPr>
        <p:spPr>
          <a:xfrm>
            <a:off x="0" y="4158900"/>
            <a:ext cx="9144000" cy="3849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This greedy </a:t>
            </a:r>
            <a:r>
              <a:rPr lang="en" sz="1300">
                <a:solidFill>
                  <a:schemeClr val="lt1"/>
                </a:solidFill>
              </a:rPr>
              <a:t>search</a:t>
            </a:r>
            <a:r>
              <a:rPr lang="en" sz="1300">
                <a:solidFill>
                  <a:schemeClr val="lt1"/>
                </a:solidFill>
              </a:rPr>
              <a:t> yielded a best model including all discussed regression components (excluding PPI)</a:t>
            </a:r>
            <a:endParaRPr sz="1300">
              <a:solidFill>
                <a:schemeClr val="lt1"/>
              </a:solidFill>
            </a:endParaRPr>
          </a:p>
        </p:txBody>
      </p:sp>
      <p:pic>
        <p:nvPicPr>
          <p:cNvPr id="208" name="Google Shape;208;p30" title="Screenshot 2025-08-15 at 6.01.02 PM.png"/>
          <p:cNvPicPr preferRelativeResize="0"/>
          <p:nvPr/>
        </p:nvPicPr>
        <p:blipFill>
          <a:blip r:embed="rId3">
            <a:alphaModFix/>
          </a:blip>
          <a:stretch>
            <a:fillRect/>
          </a:stretch>
        </p:blipFill>
        <p:spPr>
          <a:xfrm>
            <a:off x="691475" y="2299400"/>
            <a:ext cx="7330510" cy="1632050"/>
          </a:xfrm>
          <a:prstGeom prst="rect">
            <a:avLst/>
          </a:prstGeom>
          <a:noFill/>
          <a:ln>
            <a:noFill/>
          </a:ln>
        </p:spPr>
      </p:pic>
      <p:sp>
        <p:nvSpPr>
          <p:cNvPr id="209" name="Google Shape;209;p30"/>
          <p:cNvSpPr/>
          <p:nvPr/>
        </p:nvSpPr>
        <p:spPr>
          <a:xfrm>
            <a:off x="750450" y="3359725"/>
            <a:ext cx="7221600" cy="4617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10" name="Google Shape;210;p30"/>
          <p:cNvSpPr txBox="1"/>
          <p:nvPr/>
        </p:nvSpPr>
        <p:spPr>
          <a:xfrm>
            <a:off x="6038975" y="2974825"/>
            <a:ext cx="19830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1"/>
                </a:solidFill>
              </a:rPr>
              <a:t>Best model on training</a:t>
            </a:r>
            <a:endParaRPr sz="13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1" title="Screenshot 2025-08-15 at 6.06.29 PM.png"/>
          <p:cNvPicPr preferRelativeResize="0"/>
          <p:nvPr/>
        </p:nvPicPr>
        <p:blipFill>
          <a:blip r:embed="rId3">
            <a:alphaModFix/>
          </a:blip>
          <a:stretch>
            <a:fillRect/>
          </a:stretch>
        </p:blipFill>
        <p:spPr>
          <a:xfrm>
            <a:off x="665700" y="2262713"/>
            <a:ext cx="7382050" cy="1809125"/>
          </a:xfrm>
          <a:prstGeom prst="rect">
            <a:avLst/>
          </a:prstGeom>
          <a:noFill/>
          <a:ln>
            <a:noFill/>
          </a:ln>
        </p:spPr>
      </p:pic>
      <p:pic>
        <p:nvPicPr>
          <p:cNvPr id="216" name="Google Shape;216;p31"/>
          <p:cNvPicPr preferRelativeResize="0"/>
          <p:nvPr/>
        </p:nvPicPr>
        <p:blipFill>
          <a:blip r:embed="rId4">
            <a:alphaModFix/>
          </a:blip>
          <a:stretch>
            <a:fillRect/>
          </a:stretch>
        </p:blipFill>
        <p:spPr>
          <a:xfrm>
            <a:off x="5056925" y="878525"/>
            <a:ext cx="2822043" cy="1693226"/>
          </a:xfrm>
          <a:prstGeom prst="rect">
            <a:avLst/>
          </a:prstGeom>
          <a:noFill/>
          <a:ln>
            <a:noFill/>
          </a:ln>
        </p:spPr>
      </p:pic>
      <p:sp>
        <p:nvSpPr>
          <p:cNvPr id="217" name="Google Shape;217;p31"/>
          <p:cNvSpPr txBox="1"/>
          <p:nvPr/>
        </p:nvSpPr>
        <p:spPr>
          <a:xfrm>
            <a:off x="691475" y="686650"/>
            <a:ext cx="6224400" cy="19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Regression + ARIMA Errors validation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Residuals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Ljung-box tested not independent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Significant lags are not at seasonal periods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Test performance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218" name="Google Shape;218;p31"/>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219" name="Google Shape;219;p31"/>
          <p:cNvSpPr txBox="1"/>
          <p:nvPr/>
        </p:nvSpPr>
        <p:spPr>
          <a:xfrm>
            <a:off x="0" y="4158900"/>
            <a:ext cx="9144000" cy="3849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Dynamic harmonic regression models overfit and do not generalize as well as baseline ARIMA model</a:t>
            </a:r>
            <a:endParaRPr sz="1300">
              <a:solidFill>
                <a:schemeClr val="lt1"/>
              </a:solidFill>
            </a:endParaRPr>
          </a:p>
        </p:txBody>
      </p:sp>
      <p:sp>
        <p:nvSpPr>
          <p:cNvPr id="220" name="Google Shape;220;p31"/>
          <p:cNvSpPr/>
          <p:nvPr/>
        </p:nvSpPr>
        <p:spPr>
          <a:xfrm>
            <a:off x="750450" y="2898025"/>
            <a:ext cx="7221600" cy="2019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1" name="Google Shape;221;p31"/>
          <p:cNvSpPr txBox="1"/>
          <p:nvPr/>
        </p:nvSpPr>
        <p:spPr>
          <a:xfrm>
            <a:off x="5743875" y="3099925"/>
            <a:ext cx="22281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1"/>
                </a:solidFill>
              </a:rPr>
              <a:t>Best model on validation</a:t>
            </a:r>
            <a:endParaRPr sz="13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VAR</a:t>
            </a:r>
            <a:endParaRPr/>
          </a:p>
        </p:txBody>
      </p:sp>
      <p:sp>
        <p:nvSpPr>
          <p:cNvPr id="227" name="Google Shape;227;p32"/>
          <p:cNvSpPr txBox="1"/>
          <p:nvPr/>
        </p:nvSpPr>
        <p:spPr>
          <a:xfrm>
            <a:off x="674650" y="796075"/>
            <a:ext cx="80373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600"/>
              <a:buFont typeface="Arial"/>
              <a:buNone/>
            </a:pPr>
            <a:r>
              <a:rPr lang="en"/>
              <a:t>Baseline model</a:t>
            </a:r>
            <a:r>
              <a:rPr lang="en"/>
              <a:t> with CPI and Fed Funds dataset:</a:t>
            </a:r>
            <a:endParaRPr/>
          </a:p>
          <a:p>
            <a:pPr indent="-317500" lvl="0" marL="457200" rtl="0" algn="l">
              <a:lnSpc>
                <a:spcPct val="115000"/>
              </a:lnSpc>
              <a:spcBef>
                <a:spcPts val="0"/>
              </a:spcBef>
              <a:spcAft>
                <a:spcPts val="0"/>
              </a:spcAft>
              <a:buSzPts val="1400"/>
              <a:buChar char="●"/>
            </a:pPr>
            <a:r>
              <a:rPr lang="en"/>
              <a:t>Establishing stationarity for both variables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Log transformation and 1st order differencing for CPI</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1st order differencing for Fed Funds</a:t>
            </a:r>
            <a:endParaRPr/>
          </a:p>
          <a:p>
            <a:pPr indent="-317500" lvl="0" marL="457200" rtl="0" algn="l">
              <a:lnSpc>
                <a:spcPct val="115000"/>
              </a:lnSpc>
              <a:spcBef>
                <a:spcPts val="0"/>
              </a:spcBef>
              <a:spcAft>
                <a:spcPts val="0"/>
              </a:spcAft>
              <a:buSzPts val="1400"/>
              <a:buChar char="●"/>
            </a:pPr>
            <a:r>
              <a:rPr lang="en"/>
              <a:t>Both variables showed yearly seasonality</a:t>
            </a:r>
            <a:endParaRPr/>
          </a:p>
          <a:p>
            <a:pPr indent="-317500" lvl="1" marL="914400" rtl="0" algn="l">
              <a:lnSpc>
                <a:spcPct val="115000"/>
              </a:lnSpc>
              <a:spcBef>
                <a:spcPts val="0"/>
              </a:spcBef>
              <a:spcAft>
                <a:spcPts val="0"/>
              </a:spcAft>
              <a:buSzPts val="1400"/>
              <a:buChar char="○"/>
            </a:pPr>
            <a:r>
              <a:rPr lang="en"/>
              <a:t>Mode</a:t>
            </a:r>
            <a:r>
              <a:rPr lang="en"/>
              <a:t>rate for SPI</a:t>
            </a:r>
            <a:endParaRPr/>
          </a:p>
          <a:p>
            <a:pPr indent="-317500" lvl="1" marL="914400" rtl="0" algn="l">
              <a:lnSpc>
                <a:spcPct val="115000"/>
              </a:lnSpc>
              <a:spcBef>
                <a:spcPts val="0"/>
              </a:spcBef>
              <a:spcAft>
                <a:spcPts val="0"/>
              </a:spcAft>
              <a:buSzPts val="1400"/>
              <a:buChar char="○"/>
            </a:pPr>
            <a:r>
              <a:rPr lang="en"/>
              <a:t>Weak for Fed Funds</a:t>
            </a:r>
            <a:endParaRPr/>
          </a:p>
          <a:p>
            <a:pPr indent="-317500" lvl="1" marL="914400" rtl="0" algn="l">
              <a:lnSpc>
                <a:spcPct val="115000"/>
              </a:lnSpc>
              <a:spcBef>
                <a:spcPts val="0"/>
              </a:spcBef>
              <a:spcAft>
                <a:spcPts val="0"/>
              </a:spcAft>
              <a:buSzPts val="1400"/>
              <a:buChar char="○"/>
            </a:pPr>
            <a:r>
              <a:rPr lang="en"/>
              <a:t>Incorporated seasonality into the VAR model rather than apply seasonal differencing</a:t>
            </a:r>
            <a:endParaRPr/>
          </a:p>
          <a:p>
            <a:pPr indent="-317500" lvl="0" marL="457200" rtl="0" algn="l">
              <a:lnSpc>
                <a:spcPct val="115000"/>
              </a:lnSpc>
              <a:spcBef>
                <a:spcPts val="0"/>
              </a:spcBef>
              <a:spcAft>
                <a:spcPts val="0"/>
              </a:spcAft>
              <a:buSzPts val="1400"/>
              <a:buChar char="●"/>
            </a:pPr>
            <a:r>
              <a:rPr lang="en"/>
              <a:t>VARselect indicated optimal lag order of 2 based on BIC, 3 based on AIC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Both lag orders were used to construct </a:t>
            </a:r>
            <a:r>
              <a:rPr lang="en">
                <a:solidFill>
                  <a:schemeClr val="accent1"/>
                </a:solidFill>
              </a:rPr>
              <a:t>baseline </a:t>
            </a:r>
            <a:r>
              <a:rPr lang="en">
                <a:solidFill>
                  <a:schemeClr val="dk1"/>
                </a:solidFill>
              </a:rPr>
              <a:t>models</a:t>
            </a:r>
            <a:r>
              <a:rPr lang="en"/>
              <a:t>, </a:t>
            </a:r>
            <a:r>
              <a:rPr lang="en">
                <a:solidFill>
                  <a:schemeClr val="accent1"/>
                </a:solidFill>
              </a:rPr>
              <a:t>step intervention</a:t>
            </a:r>
            <a:r>
              <a:rPr lang="en"/>
              <a:t> models, and </a:t>
            </a:r>
            <a:r>
              <a:rPr lang="en">
                <a:solidFill>
                  <a:srgbClr val="800000"/>
                </a:solidFill>
              </a:rPr>
              <a:t>level increase intervention</a:t>
            </a:r>
            <a:r>
              <a:rPr lang="en"/>
              <a:t> models.</a:t>
            </a:r>
            <a:endParaRPr/>
          </a:p>
          <a:p>
            <a:pPr indent="-317500" lvl="0" marL="457200" rtl="0" algn="l">
              <a:lnSpc>
                <a:spcPct val="115000"/>
              </a:lnSpc>
              <a:spcBef>
                <a:spcPts val="0"/>
              </a:spcBef>
              <a:spcAft>
                <a:spcPts val="0"/>
              </a:spcAft>
              <a:buSzPts val="1400"/>
              <a:buChar char="●"/>
            </a:pPr>
            <a:r>
              <a:rPr lang="en"/>
              <a:t>Step intervention model outperformed baseline and level increase intervention models on all metrics for both lag orders</a:t>
            </a:r>
            <a:endParaRPr/>
          </a:p>
          <a:p>
            <a:pPr indent="-317500" lvl="0" marL="457200" rtl="0" algn="l">
              <a:lnSpc>
                <a:spcPct val="115000"/>
              </a:lnSpc>
              <a:spcBef>
                <a:spcPts val="0"/>
              </a:spcBef>
              <a:spcAft>
                <a:spcPts val="0"/>
              </a:spcAft>
              <a:buSzPts val="1400"/>
              <a:buChar char="●"/>
            </a:pPr>
            <a:r>
              <a:rPr lang="en"/>
              <a:t>Lag order 3 selected based on </a:t>
            </a:r>
            <a:r>
              <a:rPr lang="en"/>
              <a:t>adjusted R</a:t>
            </a:r>
            <a:r>
              <a:rPr baseline="30000" lang="en"/>
              <a:t>2</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Intervention Analysis: COVID-19</a:t>
            </a:r>
            <a:endParaRPr/>
          </a:p>
        </p:txBody>
      </p:sp>
      <p:sp>
        <p:nvSpPr>
          <p:cNvPr id="233" name="Google Shape;233;p33"/>
          <p:cNvSpPr txBox="1"/>
          <p:nvPr/>
        </p:nvSpPr>
        <p:spPr>
          <a:xfrm>
            <a:off x="628650" y="1205663"/>
            <a:ext cx="3908400" cy="31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Major Pandemic-Related Inflation Drivers:</a:t>
            </a:r>
            <a:endParaRPr sz="1300"/>
          </a:p>
          <a:p>
            <a:pPr indent="-311150" lvl="0" marL="457200" rtl="0" algn="l">
              <a:lnSpc>
                <a:spcPct val="115000"/>
              </a:lnSpc>
              <a:spcBef>
                <a:spcPts val="0"/>
              </a:spcBef>
              <a:spcAft>
                <a:spcPts val="0"/>
              </a:spcAft>
              <a:buSzPts val="1300"/>
              <a:buChar char="-"/>
            </a:pPr>
            <a:r>
              <a:rPr lang="en" sz="1300"/>
              <a:t>Supply chain shortages and consumer </a:t>
            </a:r>
            <a:r>
              <a:rPr lang="en" sz="1300"/>
              <a:t>hoarding</a:t>
            </a:r>
            <a:r>
              <a:rPr lang="en" sz="1300"/>
              <a:t> increased scarcity of many consumer goods</a:t>
            </a:r>
            <a:endParaRPr sz="1300"/>
          </a:p>
          <a:p>
            <a:pPr indent="-311150" lvl="0" marL="457200" rtl="0" algn="l">
              <a:lnSpc>
                <a:spcPct val="115000"/>
              </a:lnSpc>
              <a:spcBef>
                <a:spcPts val="0"/>
              </a:spcBef>
              <a:spcAft>
                <a:spcPts val="0"/>
              </a:spcAft>
              <a:buSzPts val="1300"/>
              <a:buChar char="-"/>
            </a:pPr>
            <a:r>
              <a:rPr lang="en" sz="1300"/>
              <a:t>Stimulus checks </a:t>
            </a:r>
            <a:r>
              <a:rPr lang="en" sz="1300"/>
              <a:t>injected ~$814 billion into the US economy </a:t>
            </a:r>
            <a:r>
              <a:rPr lang="en" sz="1300"/>
              <a:t>between March 2020 and December 2021</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Intervention Period:</a:t>
            </a:r>
            <a:endParaRPr sz="1300"/>
          </a:p>
          <a:p>
            <a:pPr indent="-311150" lvl="0" marL="457200" rtl="0" algn="l">
              <a:lnSpc>
                <a:spcPct val="115000"/>
              </a:lnSpc>
              <a:spcBef>
                <a:spcPts val="0"/>
              </a:spcBef>
              <a:spcAft>
                <a:spcPts val="0"/>
              </a:spcAft>
              <a:buSzPts val="1300"/>
              <a:buChar char="-"/>
            </a:pPr>
            <a:r>
              <a:rPr lang="en" sz="1300"/>
              <a:t>Structural</a:t>
            </a:r>
            <a:r>
              <a:rPr lang="en" sz="1300"/>
              <a:t> break clearly visible in December 2020 data (delayed impact)</a:t>
            </a:r>
            <a:endParaRPr sz="1300"/>
          </a:p>
          <a:p>
            <a:pPr indent="-311150" lvl="0" marL="457200" rtl="0" algn="l">
              <a:lnSpc>
                <a:spcPct val="115000"/>
              </a:lnSpc>
              <a:spcBef>
                <a:spcPts val="0"/>
              </a:spcBef>
              <a:spcAft>
                <a:spcPts val="0"/>
              </a:spcAft>
              <a:buSzPts val="1300"/>
              <a:buChar char="-"/>
            </a:pPr>
            <a:r>
              <a:rPr lang="en" sz="1300"/>
              <a:t>Stabilization of data generating process </a:t>
            </a:r>
            <a:r>
              <a:rPr lang="en" sz="1300"/>
              <a:t>visible</a:t>
            </a:r>
            <a:r>
              <a:rPr lang="en" sz="1300"/>
              <a:t> starting May 2022</a:t>
            </a:r>
            <a:endParaRPr sz="1300"/>
          </a:p>
        </p:txBody>
      </p:sp>
      <p:pic>
        <p:nvPicPr>
          <p:cNvPr id="234" name="Google Shape;234;p33"/>
          <p:cNvPicPr preferRelativeResize="0"/>
          <p:nvPr/>
        </p:nvPicPr>
        <p:blipFill>
          <a:blip r:embed="rId3">
            <a:alphaModFix/>
          </a:blip>
          <a:stretch>
            <a:fillRect/>
          </a:stretch>
        </p:blipFill>
        <p:spPr>
          <a:xfrm>
            <a:off x="4664600" y="1237163"/>
            <a:ext cx="4316374" cy="30831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Intervention Analysis Validation</a:t>
            </a:r>
            <a:endParaRPr/>
          </a:p>
        </p:txBody>
      </p:sp>
      <p:graphicFrame>
        <p:nvGraphicFramePr>
          <p:cNvPr id="240" name="Google Shape;240;p34"/>
          <p:cNvGraphicFramePr/>
          <p:nvPr/>
        </p:nvGraphicFramePr>
        <p:xfrm>
          <a:off x="905488" y="2432550"/>
          <a:ext cx="3000000" cy="3000000"/>
        </p:xfrm>
        <a:graphic>
          <a:graphicData uri="http://schemas.openxmlformats.org/drawingml/2006/table">
            <a:tbl>
              <a:tblPr>
                <a:noFill/>
                <a:tableStyleId>{4F3B1C17-D3CB-4E6E-B79C-FD92F07E1280}</a:tableStyleId>
              </a:tblPr>
              <a:tblGrid>
                <a:gridCol w="1393100"/>
                <a:gridCol w="986025"/>
                <a:gridCol w="1026050"/>
                <a:gridCol w="916600"/>
                <a:gridCol w="1105225"/>
                <a:gridCol w="1015575"/>
                <a:gridCol w="890450"/>
              </a:tblGrid>
              <a:tr h="381000">
                <a:tc>
                  <a:txBody>
                    <a:bodyPr/>
                    <a:lstStyle/>
                    <a:p>
                      <a:pPr indent="0" lvl="0" marL="0" rtl="0" algn="ctr">
                        <a:spcBef>
                          <a:spcPts val="0"/>
                        </a:spcBef>
                        <a:spcAft>
                          <a:spcPts val="0"/>
                        </a:spcAft>
                        <a:buNone/>
                      </a:pPr>
                      <a:r>
                        <a:t/>
                      </a:r>
                      <a:endParaRPr sz="1200"/>
                    </a:p>
                  </a:txBody>
                  <a:tcPr marT="91425" marB="91425" marR="91425" marL="91425" anchor="ctr"/>
                </a:tc>
                <a:tc gridSpan="3">
                  <a:txBody>
                    <a:bodyPr/>
                    <a:lstStyle/>
                    <a:p>
                      <a:pPr indent="0" lvl="0" marL="0" rtl="0" algn="ctr">
                        <a:spcBef>
                          <a:spcPts val="0"/>
                        </a:spcBef>
                        <a:spcAft>
                          <a:spcPts val="0"/>
                        </a:spcAft>
                        <a:buNone/>
                      </a:pPr>
                      <a:r>
                        <a:rPr lang="en" sz="1200">
                          <a:solidFill>
                            <a:schemeClr val="accent1"/>
                          </a:solidFill>
                        </a:rPr>
                        <a:t>Lag 2</a:t>
                      </a:r>
                      <a:endParaRPr sz="1200">
                        <a:solidFill>
                          <a:schemeClr val="accent1"/>
                        </a:solidFill>
                      </a:endParaRPr>
                    </a:p>
                  </a:txBody>
                  <a:tcPr marT="91425" marB="91425" marR="91425" marL="91425" anchor="ctr"/>
                </a:tc>
                <a:tc hMerge="1"/>
                <a:tc hMerge="1"/>
                <a:tc gridSpan="3">
                  <a:txBody>
                    <a:bodyPr/>
                    <a:lstStyle/>
                    <a:p>
                      <a:pPr indent="0" lvl="0" marL="0" rtl="0" algn="ctr">
                        <a:spcBef>
                          <a:spcPts val="0"/>
                        </a:spcBef>
                        <a:spcAft>
                          <a:spcPts val="0"/>
                        </a:spcAft>
                        <a:buNone/>
                      </a:pPr>
                      <a:r>
                        <a:rPr lang="en" sz="1200">
                          <a:solidFill>
                            <a:schemeClr val="accent1"/>
                          </a:solidFill>
                        </a:rPr>
                        <a:t>Lag 3</a:t>
                      </a:r>
                      <a:endParaRPr sz="1200">
                        <a:solidFill>
                          <a:schemeClr val="accent1"/>
                        </a:solidFill>
                      </a:endParaRPr>
                    </a:p>
                  </a:txBody>
                  <a:tcPr marT="91425" marB="91425" marR="91425" marL="91425" anchor="ctr"/>
                </a:tc>
                <a:tc hMerge="1"/>
                <a:tc hMerge="1"/>
              </a:tr>
              <a:tr h="381000">
                <a:tc>
                  <a:txBody>
                    <a:bodyPr/>
                    <a:lstStyle/>
                    <a:p>
                      <a:pPr indent="0" lvl="0" marL="0" rtl="0" algn="ctr">
                        <a:spcBef>
                          <a:spcPts val="0"/>
                        </a:spcBef>
                        <a:spcAft>
                          <a:spcPts val="0"/>
                        </a:spcAft>
                        <a:buNone/>
                      </a:pPr>
                      <a:r>
                        <a:rPr lang="en" sz="1200">
                          <a:solidFill>
                            <a:srgbClr val="800000"/>
                          </a:solidFill>
                        </a:rPr>
                        <a:t>Model </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AIC</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BIC</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Adj R</a:t>
                      </a:r>
                      <a:r>
                        <a:rPr baseline="30000" lang="en" sz="1200">
                          <a:solidFill>
                            <a:srgbClr val="800000"/>
                          </a:solidFill>
                        </a:rPr>
                        <a:t>2</a:t>
                      </a:r>
                      <a:endParaRPr baseline="30000"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AIC</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BIC</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Adj R</a:t>
                      </a:r>
                      <a:r>
                        <a:rPr baseline="30000" lang="en" sz="1200">
                          <a:solidFill>
                            <a:srgbClr val="800000"/>
                          </a:solidFill>
                        </a:rPr>
                        <a:t>2</a:t>
                      </a:r>
                      <a:endParaRPr baseline="30000" sz="1200">
                        <a:solidFill>
                          <a:srgbClr val="800000"/>
                        </a:solidFill>
                      </a:endParaRPr>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Baseline</a:t>
                      </a:r>
                      <a:endParaRPr sz="1200"/>
                    </a:p>
                  </a:txBody>
                  <a:tcPr marT="91425" marB="91425" marR="91425" marL="91425" anchor="ctr"/>
                </a:tc>
                <a:tc>
                  <a:txBody>
                    <a:bodyPr/>
                    <a:lstStyle/>
                    <a:p>
                      <a:pPr indent="0" lvl="0" marL="0" rtl="0" algn="ctr">
                        <a:spcBef>
                          <a:spcPts val="0"/>
                        </a:spcBef>
                        <a:spcAft>
                          <a:spcPts val="0"/>
                        </a:spcAft>
                        <a:buNone/>
                      </a:pPr>
                      <a:r>
                        <a:rPr lang="en" sz="1200"/>
                        <a:t>- 4,117.78</a:t>
                      </a:r>
                      <a:endParaRPr sz="1200"/>
                    </a:p>
                  </a:txBody>
                  <a:tcPr marT="91425" marB="91425" marR="91425" marL="91425" anchor="ctr"/>
                </a:tc>
                <a:tc>
                  <a:txBody>
                    <a:bodyPr/>
                    <a:lstStyle/>
                    <a:p>
                      <a:pPr indent="0" lvl="0" marL="0" rtl="0" algn="ctr">
                        <a:spcBef>
                          <a:spcPts val="0"/>
                        </a:spcBef>
                        <a:spcAft>
                          <a:spcPts val="0"/>
                        </a:spcAft>
                        <a:buNone/>
                      </a:pPr>
                      <a:r>
                        <a:rPr lang="en" sz="1200"/>
                        <a:t>- 3,989.66</a:t>
                      </a:r>
                      <a:endParaRPr sz="1200"/>
                    </a:p>
                  </a:txBody>
                  <a:tcPr marT="91425" marB="91425" marR="91425" marL="91425" anchor="ctr"/>
                </a:tc>
                <a:tc>
                  <a:txBody>
                    <a:bodyPr/>
                    <a:lstStyle/>
                    <a:p>
                      <a:pPr indent="0" lvl="0" marL="0" rtl="0" algn="ctr">
                        <a:spcBef>
                          <a:spcPts val="0"/>
                        </a:spcBef>
                        <a:spcAft>
                          <a:spcPts val="0"/>
                        </a:spcAft>
                        <a:buNone/>
                      </a:pPr>
                      <a:r>
                        <a:rPr lang="en" sz="1200"/>
                        <a:t>0.4849</a:t>
                      </a:r>
                      <a:endParaRPr sz="1200"/>
                    </a:p>
                  </a:txBody>
                  <a:tcPr marT="91425" marB="91425" marR="91425" marL="91425" anchor="ctr"/>
                </a:tc>
                <a:tc>
                  <a:txBody>
                    <a:bodyPr/>
                    <a:lstStyle/>
                    <a:p>
                      <a:pPr indent="0" lvl="0" marL="0" rtl="0" algn="ctr">
                        <a:spcBef>
                          <a:spcPts val="0"/>
                        </a:spcBef>
                        <a:spcAft>
                          <a:spcPts val="0"/>
                        </a:spcAft>
                        <a:buNone/>
                      </a:pPr>
                      <a:r>
                        <a:rPr lang="en" sz="1200">
                          <a:solidFill>
                            <a:schemeClr val="dk1"/>
                          </a:solidFill>
                        </a:rPr>
                        <a:t>- 4,125.37</a:t>
                      </a:r>
                      <a:endParaRPr sz="1200"/>
                    </a:p>
                  </a:txBody>
                  <a:tcPr marT="91425" marB="91425" marR="91425" marL="91425" anchor="ctr"/>
                </a:tc>
                <a:tc>
                  <a:txBody>
                    <a:bodyPr/>
                    <a:lstStyle/>
                    <a:p>
                      <a:pPr indent="0" lvl="0" marL="0" rtl="0" algn="ctr">
                        <a:spcBef>
                          <a:spcPts val="0"/>
                        </a:spcBef>
                        <a:spcAft>
                          <a:spcPts val="0"/>
                        </a:spcAft>
                        <a:buNone/>
                      </a:pPr>
                      <a:r>
                        <a:rPr lang="en" sz="1200"/>
                        <a:t>- 3,981.32</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0.4716</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Step Intervention</a:t>
                      </a:r>
                      <a:endParaRPr sz="1200"/>
                    </a:p>
                  </a:txBody>
                  <a:tcPr marT="91425" marB="91425" marR="91425" marL="91425" anchor="ctr"/>
                </a:tc>
                <a:tc>
                  <a:txBody>
                    <a:bodyPr/>
                    <a:lstStyle/>
                    <a:p>
                      <a:pPr indent="0" lvl="0" marL="0" rtl="0" algn="ctr">
                        <a:spcBef>
                          <a:spcPts val="0"/>
                        </a:spcBef>
                        <a:spcAft>
                          <a:spcPts val="0"/>
                        </a:spcAft>
                        <a:buNone/>
                      </a:pPr>
                      <a:r>
                        <a:rPr b="1" lang="en" sz="1200"/>
                        <a:t>- 4,135.75</a:t>
                      </a:r>
                      <a:endParaRPr b="1" sz="1200"/>
                    </a:p>
                  </a:txBody>
                  <a:tcPr marT="91425" marB="91425" marR="91425" marL="91425" anchor="ctr"/>
                </a:tc>
                <a:tc>
                  <a:txBody>
                    <a:bodyPr/>
                    <a:lstStyle/>
                    <a:p>
                      <a:pPr indent="0" lvl="0" marL="0" rtl="0" algn="ctr">
                        <a:spcBef>
                          <a:spcPts val="0"/>
                        </a:spcBef>
                        <a:spcAft>
                          <a:spcPts val="0"/>
                        </a:spcAft>
                        <a:buNone/>
                      </a:pPr>
                      <a:r>
                        <a:rPr b="1" lang="en" sz="1200"/>
                        <a:t>- 3,999.65</a:t>
                      </a:r>
                      <a:endParaRPr b="1" sz="1200"/>
                    </a:p>
                  </a:txBody>
                  <a:tcPr marT="91425" marB="91425" marR="91425" marL="91425" anchor="ctr"/>
                </a:tc>
                <a:tc>
                  <a:txBody>
                    <a:bodyPr/>
                    <a:lstStyle/>
                    <a:p>
                      <a:pPr indent="0" lvl="0" marL="0" rtl="0" algn="ctr">
                        <a:spcBef>
                          <a:spcPts val="0"/>
                        </a:spcBef>
                        <a:spcAft>
                          <a:spcPts val="0"/>
                        </a:spcAft>
                        <a:buNone/>
                      </a:pPr>
                      <a:r>
                        <a:rPr b="1" lang="en" sz="1200"/>
                        <a:t>0.5120</a:t>
                      </a:r>
                      <a:endParaRPr b="1" sz="1200"/>
                    </a:p>
                  </a:txBody>
                  <a:tcPr marT="91425" marB="91425" marR="91425" marL="91425" anchor="ctr"/>
                </a:tc>
                <a:tc>
                  <a:txBody>
                    <a:bodyPr/>
                    <a:lstStyle/>
                    <a:p>
                      <a:pPr indent="0" lvl="0" marL="0" rtl="0" algn="ctr">
                        <a:spcBef>
                          <a:spcPts val="0"/>
                        </a:spcBef>
                        <a:spcAft>
                          <a:spcPts val="0"/>
                        </a:spcAft>
                        <a:buNone/>
                      </a:pPr>
                      <a:r>
                        <a:rPr b="1" lang="en" sz="1200"/>
                        <a:t>- 4,141.55</a:t>
                      </a:r>
                      <a:endParaRPr b="1" sz="1200"/>
                    </a:p>
                  </a:txBody>
                  <a:tcPr marT="91425" marB="91425" marR="91425" marL="91425" anchor="ctr"/>
                </a:tc>
                <a:tc>
                  <a:txBody>
                    <a:bodyPr/>
                    <a:lstStyle/>
                    <a:p>
                      <a:pPr indent="0" lvl="0" marL="0" rtl="0" algn="ctr">
                        <a:spcBef>
                          <a:spcPts val="0"/>
                        </a:spcBef>
                        <a:spcAft>
                          <a:spcPts val="0"/>
                        </a:spcAft>
                        <a:buNone/>
                      </a:pPr>
                      <a:r>
                        <a:rPr b="1" lang="en" sz="1200"/>
                        <a:t>- 3,989.50</a:t>
                      </a:r>
                      <a:endParaRPr b="1"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1200"/>
                        <a:t>0.4955</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t>Level Shift Intervention</a:t>
                      </a:r>
                      <a:endParaRPr sz="1200"/>
                    </a:p>
                  </a:txBody>
                  <a:tcPr marT="91425" marB="91425" marR="91425" marL="91425" anchor="ctr"/>
                </a:tc>
                <a:tc>
                  <a:txBody>
                    <a:bodyPr/>
                    <a:lstStyle/>
                    <a:p>
                      <a:pPr indent="0" lvl="0" marL="0" rtl="0" algn="ctr">
                        <a:spcBef>
                          <a:spcPts val="0"/>
                        </a:spcBef>
                        <a:spcAft>
                          <a:spcPts val="0"/>
                        </a:spcAft>
                        <a:buNone/>
                      </a:pPr>
                      <a:r>
                        <a:rPr lang="en" sz="1200"/>
                        <a:t>- 4,129.41</a:t>
                      </a:r>
                      <a:endParaRPr sz="1200"/>
                    </a:p>
                  </a:txBody>
                  <a:tcPr marT="91425" marB="91425" marR="91425" marL="91425" anchor="ctr"/>
                </a:tc>
                <a:tc>
                  <a:txBody>
                    <a:bodyPr/>
                    <a:lstStyle/>
                    <a:p>
                      <a:pPr indent="0" lvl="0" marL="0" rtl="0" algn="ctr">
                        <a:spcBef>
                          <a:spcPts val="0"/>
                        </a:spcBef>
                        <a:spcAft>
                          <a:spcPts val="0"/>
                        </a:spcAft>
                        <a:buNone/>
                      </a:pPr>
                      <a:r>
                        <a:rPr lang="en" sz="1200"/>
                        <a:t>- 3,993.27</a:t>
                      </a:r>
                      <a:endParaRPr sz="1200"/>
                    </a:p>
                  </a:txBody>
                  <a:tcPr marT="91425" marB="91425" marR="91425" marL="91425" anchor="ctr"/>
                </a:tc>
                <a:tc>
                  <a:txBody>
                    <a:bodyPr/>
                    <a:lstStyle/>
                    <a:p>
                      <a:pPr indent="0" lvl="0" marL="0" rtl="0" algn="ctr">
                        <a:spcBef>
                          <a:spcPts val="0"/>
                        </a:spcBef>
                        <a:spcAft>
                          <a:spcPts val="0"/>
                        </a:spcAft>
                        <a:buNone/>
                      </a:pPr>
                      <a:r>
                        <a:rPr lang="en" sz="1200"/>
                        <a:t>0.5007</a:t>
                      </a:r>
                      <a:endParaRPr sz="1200"/>
                    </a:p>
                  </a:txBody>
                  <a:tcPr marT="91425" marB="91425" marR="91425" marL="91425" anchor="ctr"/>
                </a:tc>
                <a:tc>
                  <a:txBody>
                    <a:bodyPr/>
                    <a:lstStyle/>
                    <a:p>
                      <a:pPr indent="0" lvl="0" marL="0" rtl="0" algn="ctr">
                        <a:spcBef>
                          <a:spcPts val="0"/>
                        </a:spcBef>
                        <a:spcAft>
                          <a:spcPts val="0"/>
                        </a:spcAft>
                        <a:buNone/>
                      </a:pPr>
                      <a:r>
                        <a:rPr lang="en" sz="1200">
                          <a:solidFill>
                            <a:schemeClr val="dk1"/>
                          </a:solidFill>
                        </a:rPr>
                        <a:t>- 4,136.69</a:t>
                      </a:r>
                      <a:endParaRPr sz="1200"/>
                    </a:p>
                  </a:txBody>
                  <a:tcPr marT="91425" marB="91425" marR="91425" marL="91425" anchor="ctr"/>
                </a:tc>
                <a:tc>
                  <a:txBody>
                    <a:bodyPr/>
                    <a:lstStyle/>
                    <a:p>
                      <a:pPr indent="0" lvl="0" marL="0" rtl="0" algn="ctr">
                        <a:spcBef>
                          <a:spcPts val="0"/>
                        </a:spcBef>
                        <a:spcAft>
                          <a:spcPts val="0"/>
                        </a:spcAft>
                        <a:buNone/>
                      </a:pPr>
                      <a:r>
                        <a:rPr lang="en" sz="1200"/>
                        <a:t>- 3,984.64</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0.4858</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41" name="Google Shape;241;p34"/>
          <p:cNvGraphicFramePr/>
          <p:nvPr/>
        </p:nvGraphicFramePr>
        <p:xfrm>
          <a:off x="1836325" y="984600"/>
          <a:ext cx="3000000" cy="3000000"/>
        </p:xfrm>
        <a:graphic>
          <a:graphicData uri="http://schemas.openxmlformats.org/drawingml/2006/table">
            <a:tbl>
              <a:tblPr>
                <a:noFill/>
                <a:tableStyleId>{4F3B1C17-D3CB-4E6E-B79C-FD92F07E1280}</a:tableStyleId>
              </a:tblPr>
              <a:tblGrid>
                <a:gridCol w="2516850"/>
                <a:gridCol w="1313100"/>
                <a:gridCol w="1456175"/>
              </a:tblGrid>
              <a:tr h="381000">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LR Statistic</a:t>
                      </a:r>
                      <a:endParaRPr sz="1200">
                        <a:solidFill>
                          <a:srgbClr val="800000"/>
                        </a:solidFill>
                      </a:endParaRPr>
                    </a:p>
                  </a:txBody>
                  <a:tcPr marT="91425" marB="91425" marR="91425" marL="91425" anchor="ctr"/>
                </a:tc>
                <a:tc>
                  <a:txBody>
                    <a:bodyPr/>
                    <a:lstStyle/>
                    <a:p>
                      <a:pPr indent="0" lvl="0" marL="0" rtl="0" algn="ctr">
                        <a:spcBef>
                          <a:spcPts val="0"/>
                        </a:spcBef>
                        <a:spcAft>
                          <a:spcPts val="0"/>
                        </a:spcAft>
                        <a:buNone/>
                      </a:pPr>
                      <a:r>
                        <a:rPr lang="en" sz="1200">
                          <a:solidFill>
                            <a:srgbClr val="800000"/>
                          </a:solidFill>
                        </a:rPr>
                        <a:t>p-value</a:t>
                      </a:r>
                      <a:endParaRPr sz="1200">
                        <a:solidFill>
                          <a:srgbClr val="800000"/>
                        </a:solidFill>
                      </a:endParaRPr>
                    </a:p>
                  </a:txBody>
                  <a:tcPr marT="91425" marB="91425" marR="91425" marL="91425" anchor="ctr"/>
                </a:tc>
              </a:tr>
              <a:tr h="381000">
                <a:tc>
                  <a:txBody>
                    <a:bodyPr/>
                    <a:lstStyle/>
                    <a:p>
                      <a:pPr indent="0" lvl="0" marL="0" rtl="0" algn="ctr">
                        <a:spcBef>
                          <a:spcPts val="0"/>
                        </a:spcBef>
                        <a:spcAft>
                          <a:spcPts val="0"/>
                        </a:spcAft>
                        <a:buNone/>
                      </a:pPr>
                      <a:r>
                        <a:rPr lang="en" sz="1200"/>
                        <a:t>Baseline v Step Intervention</a:t>
                      </a:r>
                      <a:endParaRPr sz="1200"/>
                    </a:p>
                  </a:txBody>
                  <a:tcPr marT="91425" marB="91425" marR="91425" marL="91425" anchor="ctr"/>
                </a:tc>
                <a:tc>
                  <a:txBody>
                    <a:bodyPr/>
                    <a:lstStyle/>
                    <a:p>
                      <a:pPr indent="0" lvl="0" marL="0" rtl="0" algn="ctr">
                        <a:spcBef>
                          <a:spcPts val="0"/>
                        </a:spcBef>
                        <a:spcAft>
                          <a:spcPts val="0"/>
                        </a:spcAft>
                        <a:buNone/>
                      </a:pPr>
                      <a:r>
                        <a:rPr lang="en" sz="1200"/>
                        <a:t>20.187</a:t>
                      </a:r>
                      <a:endParaRPr sz="1200"/>
                    </a:p>
                  </a:txBody>
                  <a:tcPr marT="91425" marB="91425" marR="91425" marL="91425" anchor="ctr"/>
                </a:tc>
                <a:tc>
                  <a:txBody>
                    <a:bodyPr/>
                    <a:lstStyle/>
                    <a:p>
                      <a:pPr indent="0" lvl="0" marL="0" rtl="0" algn="ctr">
                        <a:spcBef>
                          <a:spcPts val="0"/>
                        </a:spcBef>
                        <a:spcAft>
                          <a:spcPts val="0"/>
                        </a:spcAft>
                        <a:buNone/>
                      </a:pPr>
                      <a:r>
                        <a:rPr lang="en" sz="1200"/>
                        <a:t>0</a:t>
                      </a:r>
                      <a:endParaRPr sz="1200"/>
                    </a:p>
                  </a:txBody>
                  <a:tcPr marT="91425" marB="91425" marR="91425" marL="91425" anchor="ctr"/>
                </a:tc>
              </a:tr>
              <a:tr h="381000">
                <a:tc>
                  <a:txBody>
                    <a:bodyPr/>
                    <a:lstStyle/>
                    <a:p>
                      <a:pPr indent="0" lvl="0" marL="0" rtl="0" algn="ctr">
                        <a:spcBef>
                          <a:spcPts val="0"/>
                        </a:spcBef>
                        <a:spcAft>
                          <a:spcPts val="0"/>
                        </a:spcAft>
                        <a:buNone/>
                      </a:pPr>
                      <a:r>
                        <a:rPr lang="en" sz="1200"/>
                        <a:t>Baseline v Level Shift Intervention</a:t>
                      </a:r>
                      <a:endParaRPr sz="1200"/>
                    </a:p>
                  </a:txBody>
                  <a:tcPr marT="91425" marB="91425" marR="91425" marL="91425" anchor="ctr"/>
                </a:tc>
                <a:tc>
                  <a:txBody>
                    <a:bodyPr/>
                    <a:lstStyle/>
                    <a:p>
                      <a:pPr indent="0" lvl="0" marL="0" rtl="0" algn="ctr">
                        <a:spcBef>
                          <a:spcPts val="0"/>
                        </a:spcBef>
                        <a:spcAft>
                          <a:spcPts val="0"/>
                        </a:spcAft>
                        <a:buNone/>
                      </a:pPr>
                      <a:r>
                        <a:rPr lang="en" sz="1200"/>
                        <a:t>15.32</a:t>
                      </a:r>
                      <a:endParaRPr sz="1200"/>
                    </a:p>
                  </a:txBody>
                  <a:tcPr marT="91425" marB="91425" marR="91425" marL="91425" anchor="ctr"/>
                </a:tc>
                <a:tc>
                  <a:txBody>
                    <a:bodyPr/>
                    <a:lstStyle/>
                    <a:p>
                      <a:pPr indent="0" lvl="0" marL="0" rtl="0" algn="ctr">
                        <a:spcBef>
                          <a:spcPts val="0"/>
                        </a:spcBef>
                        <a:spcAft>
                          <a:spcPts val="0"/>
                        </a:spcAft>
                        <a:buNone/>
                      </a:pPr>
                      <a:r>
                        <a:rPr lang="en" sz="1200">
                          <a:solidFill>
                            <a:srgbClr val="001D35"/>
                          </a:solidFill>
                          <a:highlight>
                            <a:srgbClr val="FFFFFF"/>
                          </a:highlight>
                          <a:latin typeface="Roboto"/>
                          <a:ea typeface="Roboto"/>
                          <a:cs typeface="Roboto"/>
                          <a:sym typeface="Roboto"/>
                        </a:rPr>
                        <a:t>0.0005</a:t>
                      </a:r>
                      <a:endParaRPr sz="1200"/>
                    </a:p>
                  </a:txBody>
                  <a:tcPr marT="91425" marB="91425" marR="91425" marL="91425"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Comparison of VAR Models</a:t>
            </a:r>
            <a:endParaRPr/>
          </a:p>
        </p:txBody>
      </p:sp>
      <p:graphicFrame>
        <p:nvGraphicFramePr>
          <p:cNvPr id="247" name="Google Shape;247;p35"/>
          <p:cNvGraphicFramePr/>
          <p:nvPr/>
        </p:nvGraphicFramePr>
        <p:xfrm>
          <a:off x="594975" y="1254000"/>
          <a:ext cx="3000000" cy="3000000"/>
        </p:xfrm>
        <a:graphic>
          <a:graphicData uri="http://schemas.openxmlformats.org/drawingml/2006/table">
            <a:tbl>
              <a:tblPr>
                <a:noFill/>
                <a:tableStyleId>{4F3B1C17-D3CB-4E6E-B79C-FD92F07E1280}</a:tableStyleId>
              </a:tblPr>
              <a:tblGrid>
                <a:gridCol w="1257750"/>
                <a:gridCol w="1083050"/>
                <a:gridCol w="1115325"/>
                <a:gridCol w="1070350"/>
                <a:gridCol w="1047900"/>
                <a:gridCol w="1039475"/>
                <a:gridCol w="1037425"/>
              </a:tblGrid>
              <a:tr h="329800">
                <a:tc>
                  <a:txBody>
                    <a:bodyPr/>
                    <a:lstStyle/>
                    <a:p>
                      <a:pPr indent="0" lvl="0" marL="0" rtl="0" algn="ctr">
                        <a:spcBef>
                          <a:spcPts val="0"/>
                        </a:spcBef>
                        <a:spcAft>
                          <a:spcPts val="0"/>
                        </a:spcAft>
                        <a:buNone/>
                      </a:pPr>
                      <a:r>
                        <a:rPr lang="en" sz="1200">
                          <a:solidFill>
                            <a:schemeClr val="accent1"/>
                          </a:solidFill>
                        </a:rPr>
                        <a:t>Model (CPI +)</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Optimal Lag</a:t>
                      </a:r>
                      <a:endParaRPr b="1"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AIC</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BIC</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Mult R</a:t>
                      </a:r>
                      <a:r>
                        <a:rPr baseline="30000" lang="en" sz="1200">
                          <a:solidFill>
                            <a:schemeClr val="accent1"/>
                          </a:solidFill>
                        </a:rPr>
                        <a:t>2</a:t>
                      </a:r>
                      <a:endParaRPr baseline="30000"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Adj R</a:t>
                      </a:r>
                      <a:r>
                        <a:rPr baseline="30000" lang="en" sz="1200">
                          <a:solidFill>
                            <a:schemeClr val="accent1"/>
                          </a:solidFill>
                        </a:rPr>
                        <a:t>2</a:t>
                      </a:r>
                      <a:r>
                        <a:rPr lang="en" sz="1200">
                          <a:solidFill>
                            <a:schemeClr val="accent1"/>
                          </a:solidFill>
                        </a:rPr>
                        <a:t> (CPI)</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RMSE (CPI)</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29800">
                <a:tc>
                  <a:txBody>
                    <a:bodyPr/>
                    <a:lstStyle/>
                    <a:p>
                      <a:pPr indent="0" lvl="0" marL="0" rtl="0" algn="ctr">
                        <a:spcBef>
                          <a:spcPts val="0"/>
                        </a:spcBef>
                        <a:spcAft>
                          <a:spcPts val="0"/>
                        </a:spcAft>
                        <a:buNone/>
                      </a:pPr>
                      <a:r>
                        <a:rPr lang="en" sz="1200">
                          <a:solidFill>
                            <a:schemeClr val="dk1"/>
                          </a:solidFill>
                        </a:rPr>
                        <a:t>Fed Funds</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3</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- 4,130.77</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- 3,978.81</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0.5191</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0.4965</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1.2193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29800">
                <a:tc>
                  <a:txBody>
                    <a:bodyPr/>
                    <a:lstStyle/>
                    <a:p>
                      <a:pPr indent="0" lvl="0" marL="0" rtl="0" algn="ctr">
                        <a:spcBef>
                          <a:spcPts val="0"/>
                        </a:spcBef>
                        <a:spcAft>
                          <a:spcPts val="0"/>
                        </a:spcAft>
                        <a:buNone/>
                      </a:pPr>
                      <a:r>
                        <a:rPr lang="en" sz="1200">
                          <a:solidFill>
                            <a:schemeClr val="dk1"/>
                          </a:solidFill>
                        </a:rPr>
                        <a:t>PPI </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- 10,533.74</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- 10,334.16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0.5344</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0.5046</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1.5709</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29800">
                <a:tc>
                  <a:txBody>
                    <a:bodyPr/>
                    <a:lstStyle/>
                    <a:p>
                      <a:pPr indent="0" lvl="0" marL="0" rtl="0" algn="ctr">
                        <a:spcBef>
                          <a:spcPts val="0"/>
                        </a:spcBef>
                        <a:spcAft>
                          <a:spcPts val="0"/>
                        </a:spcAft>
                        <a:buNone/>
                      </a:pPr>
                      <a:r>
                        <a:rPr lang="en" sz="1200">
                          <a:solidFill>
                            <a:schemeClr val="dk1"/>
                          </a:solidFill>
                        </a:rPr>
                        <a:t>Housing</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- 10,888.87</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- 10,736.91</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0.5122</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0.4893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1.1547</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4725">
                <a:tc>
                  <a:txBody>
                    <a:bodyPr/>
                    <a:lstStyle/>
                    <a:p>
                      <a:pPr indent="0" lvl="0" marL="0" rtl="0" algn="ctr">
                        <a:spcBef>
                          <a:spcPts val="0"/>
                        </a:spcBef>
                        <a:spcAft>
                          <a:spcPts val="0"/>
                        </a:spcAft>
                        <a:buNone/>
                      </a:pPr>
                      <a:r>
                        <a:rPr lang="en" sz="1200">
                          <a:solidFill>
                            <a:schemeClr val="dk1"/>
                          </a:solidFill>
                        </a:rPr>
                        <a:t>Unemployment</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9</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- 2,920.55</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- 2,673.54</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0.5223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0.4831</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1.3823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Comparison of VAR Models</a:t>
            </a:r>
            <a:endParaRPr/>
          </a:p>
        </p:txBody>
      </p:sp>
      <p:graphicFrame>
        <p:nvGraphicFramePr>
          <p:cNvPr id="253" name="Google Shape;253;p36"/>
          <p:cNvGraphicFramePr/>
          <p:nvPr/>
        </p:nvGraphicFramePr>
        <p:xfrm>
          <a:off x="594975" y="1254000"/>
          <a:ext cx="3000000" cy="3000000"/>
        </p:xfrm>
        <a:graphic>
          <a:graphicData uri="http://schemas.openxmlformats.org/drawingml/2006/table">
            <a:tbl>
              <a:tblPr>
                <a:noFill/>
                <a:tableStyleId>{4F3B1C17-D3CB-4E6E-B79C-FD92F07E1280}</a:tableStyleId>
              </a:tblPr>
              <a:tblGrid>
                <a:gridCol w="1257750"/>
                <a:gridCol w="1083050"/>
                <a:gridCol w="1115325"/>
                <a:gridCol w="1070350"/>
                <a:gridCol w="1047900"/>
                <a:gridCol w="1039475"/>
                <a:gridCol w="1037425"/>
              </a:tblGrid>
              <a:tr h="329800">
                <a:tc>
                  <a:txBody>
                    <a:bodyPr/>
                    <a:lstStyle/>
                    <a:p>
                      <a:pPr indent="0" lvl="0" marL="0" rtl="0" algn="ctr">
                        <a:spcBef>
                          <a:spcPts val="0"/>
                        </a:spcBef>
                        <a:spcAft>
                          <a:spcPts val="0"/>
                        </a:spcAft>
                        <a:buNone/>
                      </a:pPr>
                      <a:r>
                        <a:rPr lang="en" sz="1200">
                          <a:solidFill>
                            <a:schemeClr val="accent1"/>
                          </a:solidFill>
                        </a:rPr>
                        <a:t>Model (CPI +)</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Optimal Lag</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AIC</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BIC</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Mult R</a:t>
                      </a:r>
                      <a:r>
                        <a:rPr baseline="30000" lang="en" sz="1200">
                          <a:solidFill>
                            <a:schemeClr val="accent1"/>
                          </a:solidFill>
                        </a:rPr>
                        <a:t>2</a:t>
                      </a:r>
                      <a:endParaRPr baseline="30000"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Adj R</a:t>
                      </a:r>
                      <a:r>
                        <a:rPr baseline="30000" lang="en" sz="1200">
                          <a:solidFill>
                            <a:schemeClr val="accent1"/>
                          </a:solidFill>
                        </a:rPr>
                        <a:t>2</a:t>
                      </a:r>
                      <a:r>
                        <a:rPr lang="en" sz="1200">
                          <a:solidFill>
                            <a:schemeClr val="accent1"/>
                          </a:solidFill>
                        </a:rPr>
                        <a:t> (CPI)</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1"/>
                          </a:solidFill>
                        </a:rPr>
                        <a:t>RMSE (CPI)</a:t>
                      </a:r>
                      <a:endParaRPr sz="1200">
                        <a:solidFill>
                          <a:schemeClr val="accent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29800">
                <a:tc>
                  <a:txBody>
                    <a:bodyPr/>
                    <a:lstStyle/>
                    <a:p>
                      <a:pPr indent="0" lvl="0" marL="0" rtl="0" algn="ctr">
                        <a:spcBef>
                          <a:spcPts val="0"/>
                        </a:spcBef>
                        <a:spcAft>
                          <a:spcPts val="0"/>
                        </a:spcAft>
                        <a:buNone/>
                      </a:pPr>
                      <a:r>
                        <a:rPr lang="en" sz="1200">
                          <a:solidFill>
                            <a:schemeClr val="dk1"/>
                          </a:solidFill>
                        </a:rPr>
                        <a:t>PPI + Housing</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- 17,698.95</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- 17,327.74</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0.5394</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0.502</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1.6095</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29800">
                <a:tc>
                  <a:txBody>
                    <a:bodyPr/>
                    <a:lstStyle/>
                    <a:p>
                      <a:pPr indent="0" lvl="0" marL="0" rtl="0" algn="ctr">
                        <a:spcBef>
                          <a:spcPts val="0"/>
                        </a:spcBef>
                        <a:spcAft>
                          <a:spcPts val="0"/>
                        </a:spcAft>
                        <a:buNone/>
                      </a:pPr>
                      <a:r>
                        <a:rPr lang="en" sz="1200">
                          <a:solidFill>
                            <a:schemeClr val="dk1"/>
                          </a:solidFill>
                        </a:rPr>
                        <a:t>PPI + Fed Funds</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- 10,961.83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- 10,590.63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0.5528</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0.5165</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1.1884</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4725">
                <a:tc>
                  <a:txBody>
                    <a:bodyPr/>
                    <a:lstStyle/>
                    <a:p>
                      <a:pPr indent="0" lvl="0" marL="0" rtl="0" algn="ctr">
                        <a:spcBef>
                          <a:spcPts val="0"/>
                        </a:spcBef>
                        <a:spcAft>
                          <a:spcPts val="0"/>
                        </a:spcAft>
                        <a:buNone/>
                      </a:pPr>
                      <a:r>
                        <a:rPr lang="en" sz="1200">
                          <a:solidFill>
                            <a:schemeClr val="dk1"/>
                          </a:solidFill>
                        </a:rPr>
                        <a:t>PPI + Fed Funds + Housing</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- 18,123.16</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- 17,532.42</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0.5576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0.5138</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1.2426</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659650">
                <a:tc>
                  <a:txBody>
                    <a:bodyPr/>
                    <a:lstStyle/>
                    <a:p>
                      <a:pPr indent="0" lvl="0" marL="0" rtl="0" algn="ctr">
                        <a:spcBef>
                          <a:spcPts val="0"/>
                        </a:spcBef>
                        <a:spcAft>
                          <a:spcPts val="0"/>
                        </a:spcAft>
                        <a:buNone/>
                      </a:pPr>
                      <a:r>
                        <a:rPr lang="en" sz="1200">
                          <a:solidFill>
                            <a:schemeClr val="dk1"/>
                          </a:solidFill>
                        </a:rPr>
                        <a:t>PPI + FF + Housing + Unemployment</a:t>
                      </a:r>
                      <a:endParaRPr sz="12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7</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- 17,368.29</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- 16,410.94</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t>0.5581</a:t>
                      </a:r>
                      <a:endParaRPr b="1"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0.4989</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t>1.2243</a:t>
                      </a:r>
                      <a:endParaRPr sz="12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Champion Model</a:t>
            </a:r>
            <a:endParaRPr/>
          </a:p>
        </p:txBody>
      </p:sp>
      <p:sp>
        <p:nvSpPr>
          <p:cNvPr id="259" name="Google Shape;259;p37"/>
          <p:cNvSpPr txBox="1"/>
          <p:nvPr/>
        </p:nvSpPr>
        <p:spPr>
          <a:xfrm>
            <a:off x="628650" y="888125"/>
            <a:ext cx="8107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0"/>
              </a:spcAft>
              <a:buNone/>
            </a:pPr>
            <a:r>
              <a:rPr lang="en">
                <a:solidFill>
                  <a:schemeClr val="dk1"/>
                </a:solidFill>
              </a:rPr>
              <a:t>VAR Model with CPI, PPI, Fed Fund, and Housing Index</a:t>
            </a:r>
            <a:endParaRPr>
              <a:solidFill>
                <a:schemeClr val="dk1"/>
              </a:solidFill>
            </a:endParaRPr>
          </a:p>
        </p:txBody>
      </p:sp>
      <p:pic>
        <p:nvPicPr>
          <p:cNvPr id="260" name="Google Shape;260;p37"/>
          <p:cNvPicPr preferRelativeResize="0"/>
          <p:nvPr/>
        </p:nvPicPr>
        <p:blipFill>
          <a:blip r:embed="rId3">
            <a:alphaModFix/>
          </a:blip>
          <a:stretch>
            <a:fillRect/>
          </a:stretch>
        </p:blipFill>
        <p:spPr>
          <a:xfrm>
            <a:off x="409525" y="1577325"/>
            <a:ext cx="3803626" cy="2584875"/>
          </a:xfrm>
          <a:prstGeom prst="rect">
            <a:avLst/>
          </a:prstGeom>
          <a:noFill/>
          <a:ln>
            <a:noFill/>
          </a:ln>
        </p:spPr>
      </p:pic>
      <p:pic>
        <p:nvPicPr>
          <p:cNvPr id="261" name="Google Shape;261;p37"/>
          <p:cNvPicPr preferRelativeResize="0"/>
          <p:nvPr/>
        </p:nvPicPr>
        <p:blipFill>
          <a:blip r:embed="rId4">
            <a:alphaModFix/>
          </a:blip>
          <a:stretch>
            <a:fillRect/>
          </a:stretch>
        </p:blipFill>
        <p:spPr>
          <a:xfrm>
            <a:off x="4572000" y="1577325"/>
            <a:ext cx="4004637" cy="272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Champion Model Residuals</a:t>
            </a:r>
            <a:endParaRPr/>
          </a:p>
        </p:txBody>
      </p:sp>
      <p:pic>
        <p:nvPicPr>
          <p:cNvPr id="267" name="Google Shape;267;p38"/>
          <p:cNvPicPr preferRelativeResize="0"/>
          <p:nvPr/>
        </p:nvPicPr>
        <p:blipFill>
          <a:blip r:embed="rId3">
            <a:alphaModFix/>
          </a:blip>
          <a:stretch>
            <a:fillRect/>
          </a:stretch>
        </p:blipFill>
        <p:spPr>
          <a:xfrm>
            <a:off x="3014650" y="743275"/>
            <a:ext cx="3114700" cy="2116700"/>
          </a:xfrm>
          <a:prstGeom prst="rect">
            <a:avLst/>
          </a:prstGeom>
          <a:noFill/>
          <a:ln>
            <a:noFill/>
          </a:ln>
        </p:spPr>
      </p:pic>
      <p:pic>
        <p:nvPicPr>
          <p:cNvPr id="268" name="Google Shape;268;p38"/>
          <p:cNvPicPr preferRelativeResize="0"/>
          <p:nvPr/>
        </p:nvPicPr>
        <p:blipFill>
          <a:blip r:embed="rId4">
            <a:alphaModFix/>
          </a:blip>
          <a:stretch>
            <a:fillRect/>
          </a:stretch>
        </p:blipFill>
        <p:spPr>
          <a:xfrm>
            <a:off x="1448250" y="2571750"/>
            <a:ext cx="2911677" cy="1978725"/>
          </a:xfrm>
          <a:prstGeom prst="rect">
            <a:avLst/>
          </a:prstGeom>
          <a:noFill/>
          <a:ln>
            <a:noFill/>
          </a:ln>
        </p:spPr>
      </p:pic>
      <p:pic>
        <p:nvPicPr>
          <p:cNvPr id="269" name="Google Shape;269;p38"/>
          <p:cNvPicPr preferRelativeResize="0"/>
          <p:nvPr/>
        </p:nvPicPr>
        <p:blipFill>
          <a:blip r:embed="rId5">
            <a:alphaModFix/>
          </a:blip>
          <a:stretch>
            <a:fillRect/>
          </a:stretch>
        </p:blipFill>
        <p:spPr>
          <a:xfrm>
            <a:off x="5131052" y="2571750"/>
            <a:ext cx="2911677" cy="1978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SzPts val="2700"/>
              <a:buNone/>
            </a:pPr>
            <a:r>
              <a:rPr lang="en">
                <a:solidFill>
                  <a:schemeClr val="accent1"/>
                </a:solidFill>
              </a:rPr>
              <a:t>VAR Model Cross Validation</a:t>
            </a:r>
            <a:endParaRPr/>
          </a:p>
        </p:txBody>
      </p:sp>
      <p:sp>
        <p:nvSpPr>
          <p:cNvPr id="275" name="Google Shape;275;p39"/>
          <p:cNvSpPr txBox="1"/>
          <p:nvPr/>
        </p:nvSpPr>
        <p:spPr>
          <a:xfrm>
            <a:off x="413700" y="950925"/>
            <a:ext cx="4570800" cy="3404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Evaluated Multiple Model Versions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2 and 4 variable models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With and without intervention</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SzPts val="1400"/>
              <a:buChar char="●"/>
            </a:pPr>
            <a:r>
              <a:rPr lang="en"/>
              <a:t>Challenges regarding intervention models</a:t>
            </a:r>
            <a:endParaRPr/>
          </a:p>
          <a:p>
            <a:pPr indent="-317500" lvl="1" marL="914400" rtl="0" algn="l">
              <a:lnSpc>
                <a:spcPct val="115000"/>
              </a:lnSpc>
              <a:spcBef>
                <a:spcPts val="0"/>
              </a:spcBef>
              <a:spcAft>
                <a:spcPts val="0"/>
              </a:spcAft>
              <a:buSzPts val="1400"/>
              <a:buChar char="○"/>
            </a:pPr>
            <a:r>
              <a:rPr lang="en"/>
              <a:t>Convergence issues</a:t>
            </a:r>
            <a:endParaRPr/>
          </a:p>
          <a:p>
            <a:pPr indent="-317500" lvl="1" marL="914400" rtl="0" algn="l">
              <a:lnSpc>
                <a:spcPct val="115000"/>
              </a:lnSpc>
              <a:spcBef>
                <a:spcPts val="0"/>
              </a:spcBef>
              <a:spcAft>
                <a:spcPts val="0"/>
              </a:spcAft>
              <a:buSzPts val="1400"/>
              <a:buChar char="○"/>
            </a:pPr>
            <a:r>
              <a:rPr lang="en"/>
              <a:t>Need for hybrid model</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Model stability</a:t>
            </a:r>
            <a:endParaRPr/>
          </a:p>
          <a:p>
            <a:pPr indent="-317500" lvl="1" marL="914400" rtl="0" algn="l">
              <a:lnSpc>
                <a:spcPct val="115000"/>
              </a:lnSpc>
              <a:spcBef>
                <a:spcPts val="0"/>
              </a:spcBef>
              <a:spcAft>
                <a:spcPts val="0"/>
              </a:spcAft>
              <a:buSzPts val="1400"/>
              <a:buChar char="○"/>
            </a:pPr>
            <a:r>
              <a:rPr lang="en"/>
              <a:t>Strongly c</a:t>
            </a:r>
            <a:r>
              <a:rPr lang="en"/>
              <a:t>orrelated with </a:t>
            </a:r>
            <a:r>
              <a:rPr lang="en"/>
              <a:t>stability</a:t>
            </a:r>
            <a:r>
              <a:rPr lang="en"/>
              <a:t> of variables</a:t>
            </a:r>
            <a:endParaRPr/>
          </a:p>
          <a:p>
            <a:pPr indent="-317500" lvl="1" marL="914400" rtl="0" algn="l">
              <a:lnSpc>
                <a:spcPct val="115000"/>
              </a:lnSpc>
              <a:spcBef>
                <a:spcPts val="0"/>
              </a:spcBef>
              <a:spcAft>
                <a:spcPts val="0"/>
              </a:spcAft>
              <a:buSzPts val="1400"/>
              <a:buChar char="○"/>
            </a:pPr>
            <a:r>
              <a:rPr lang="en"/>
              <a:t>Improved by intervention analysis</a:t>
            </a:r>
            <a:endParaRPr/>
          </a:p>
          <a:p>
            <a:pPr indent="-317500" lvl="1" marL="914400" rtl="0" algn="l">
              <a:lnSpc>
                <a:spcPct val="115000"/>
              </a:lnSpc>
              <a:spcBef>
                <a:spcPts val="0"/>
              </a:spcBef>
              <a:spcAft>
                <a:spcPts val="0"/>
              </a:spcAft>
              <a:buSzPts val="1400"/>
              <a:buChar char="○"/>
            </a:pPr>
            <a:r>
              <a:rPr lang="en"/>
              <a:t>Excellent overall stability for final model</a:t>
            </a:r>
            <a:endParaRPr/>
          </a:p>
          <a:p>
            <a:pPr indent="0" lvl="0" marL="0" rtl="0" algn="l">
              <a:lnSpc>
                <a:spcPct val="115000"/>
              </a:lnSpc>
              <a:spcBef>
                <a:spcPts val="0"/>
              </a:spcBef>
              <a:spcAft>
                <a:spcPts val="0"/>
              </a:spcAft>
              <a:buNone/>
            </a:pPr>
            <a:r>
              <a:t/>
            </a:r>
            <a:endParaRPr sz="1600"/>
          </a:p>
        </p:txBody>
      </p:sp>
      <p:pic>
        <p:nvPicPr>
          <p:cNvPr id="276" name="Google Shape;276;p39"/>
          <p:cNvPicPr preferRelativeResize="0"/>
          <p:nvPr/>
        </p:nvPicPr>
        <p:blipFill>
          <a:blip r:embed="rId3">
            <a:alphaModFix/>
          </a:blip>
          <a:stretch>
            <a:fillRect/>
          </a:stretch>
        </p:blipFill>
        <p:spPr>
          <a:xfrm>
            <a:off x="4984500" y="792500"/>
            <a:ext cx="4054976" cy="2896399"/>
          </a:xfrm>
          <a:prstGeom prst="rect">
            <a:avLst/>
          </a:prstGeom>
          <a:noFill/>
          <a:ln>
            <a:noFill/>
          </a:ln>
        </p:spPr>
      </p:pic>
      <p:pic>
        <p:nvPicPr>
          <p:cNvPr id="277" name="Google Shape;277;p39"/>
          <p:cNvPicPr preferRelativeResize="0"/>
          <p:nvPr/>
        </p:nvPicPr>
        <p:blipFill>
          <a:blip r:embed="rId4">
            <a:alphaModFix/>
          </a:blip>
          <a:stretch>
            <a:fillRect/>
          </a:stretch>
        </p:blipFill>
        <p:spPr>
          <a:xfrm>
            <a:off x="5170400" y="3761775"/>
            <a:ext cx="1876701" cy="590550"/>
          </a:xfrm>
          <a:prstGeom prst="rect">
            <a:avLst/>
          </a:prstGeom>
          <a:noFill/>
          <a:ln>
            <a:noFill/>
          </a:ln>
        </p:spPr>
      </p:pic>
      <p:pic>
        <p:nvPicPr>
          <p:cNvPr id="278" name="Google Shape;278;p39"/>
          <p:cNvPicPr preferRelativeResize="0"/>
          <p:nvPr/>
        </p:nvPicPr>
        <p:blipFill>
          <a:blip r:embed="rId5">
            <a:alphaModFix/>
          </a:blip>
          <a:stretch>
            <a:fillRect/>
          </a:stretch>
        </p:blipFill>
        <p:spPr>
          <a:xfrm>
            <a:off x="7068075" y="3765075"/>
            <a:ext cx="1897683" cy="59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Assumptions</a:t>
            </a:r>
            <a:endParaRPr/>
          </a:p>
        </p:txBody>
      </p:sp>
      <p:sp>
        <p:nvSpPr>
          <p:cNvPr id="76" name="Google Shape;76;p13"/>
          <p:cNvSpPr txBox="1"/>
          <p:nvPr/>
        </p:nvSpPr>
        <p:spPr>
          <a:xfrm>
            <a:off x="723300" y="921550"/>
            <a:ext cx="7838400" cy="36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dk1"/>
                </a:solidFill>
                <a:latin typeface="Helvetica Neue"/>
                <a:ea typeface="Helvetica Neue"/>
                <a:cs typeface="Helvetica Neue"/>
                <a:sym typeface="Helvetica Neue"/>
              </a:rPr>
              <a:t>Focus on CPI</a:t>
            </a:r>
            <a:r>
              <a:rPr b="1"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There are known endogenous relationships between all of the variables in our dataset</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Our primary focus was to forecast CPI, and extract insights around how it is impacted by the other variables in our dataset</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Interactions</a:t>
            </a:r>
            <a:r>
              <a:rPr lang="en">
                <a:solidFill>
                  <a:schemeClr val="dk1"/>
                </a:solidFill>
                <a:latin typeface="Helvetica Neue"/>
                <a:ea typeface="Helvetica Neue"/>
                <a:cs typeface="Helvetica Neue"/>
                <a:sym typeface="Helvetica Neue"/>
              </a:rPr>
              <a:t> between predictor variables identified as topics for future work</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lang="en">
                <a:solidFill>
                  <a:schemeClr val="dk1"/>
                </a:solidFill>
                <a:latin typeface="Helvetica Neue"/>
                <a:ea typeface="Helvetica Neue"/>
                <a:cs typeface="Helvetica Neue"/>
                <a:sym typeface="Helvetica Neue"/>
              </a:rPr>
              <a:t>“</a:t>
            </a:r>
            <a:r>
              <a:rPr b="1" lang="en">
                <a:solidFill>
                  <a:schemeClr val="dk1"/>
                </a:solidFill>
                <a:latin typeface="Helvetica Neue"/>
                <a:ea typeface="Helvetica Neue"/>
                <a:cs typeface="Helvetica Neue"/>
                <a:sym typeface="Helvetica Neue"/>
              </a:rPr>
              <a:t>Beginner's</a:t>
            </a:r>
            <a:r>
              <a:rPr b="1" lang="en">
                <a:solidFill>
                  <a:schemeClr val="dk1"/>
                </a:solidFill>
                <a:latin typeface="Helvetica Neue"/>
                <a:ea typeface="Helvetica Neue"/>
                <a:cs typeface="Helvetica Neue"/>
                <a:sym typeface="Helvetica Neue"/>
              </a:rPr>
              <a:t> Mind” Approach:</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Intentional focus on </a:t>
            </a:r>
            <a:r>
              <a:rPr lang="en">
                <a:solidFill>
                  <a:schemeClr val="dk1"/>
                </a:solidFill>
                <a:latin typeface="Helvetica Neue"/>
                <a:ea typeface="Helvetica Neue"/>
                <a:cs typeface="Helvetica Neue"/>
                <a:sym typeface="Helvetica Neue"/>
              </a:rPr>
              <a:t>applying the methods studied in this course</a:t>
            </a:r>
            <a:endParaRPr>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Avoided direct research of professional economists regarding variable relationships during model development</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Selected Time Period</a:t>
            </a:r>
            <a:r>
              <a:rPr b="1"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Volatility and uncertainty of current economic environment (particularly tariffs) raise the possibility that we are experiencing the beginning of an additional intervention period</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We elected to cut our dataset off at December 2024 to focus on isolating and analyzing the intervention period around the COVID-19 pandemic.</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Conclusions</a:t>
            </a:r>
            <a:endParaRPr/>
          </a:p>
        </p:txBody>
      </p:sp>
      <p:sp>
        <p:nvSpPr>
          <p:cNvPr id="284" name="Google Shape;284;p40"/>
          <p:cNvSpPr txBox="1"/>
          <p:nvPr/>
        </p:nvSpPr>
        <p:spPr>
          <a:xfrm>
            <a:off x="628650" y="888125"/>
            <a:ext cx="81078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200"/>
              </a:spcBef>
              <a:spcAft>
                <a:spcPts val="0"/>
              </a:spcAft>
              <a:buClr>
                <a:schemeClr val="dk1"/>
              </a:buClr>
              <a:buSzPts val="1400"/>
              <a:buChar char="●"/>
            </a:pPr>
            <a:r>
              <a:rPr lang="en">
                <a:solidFill>
                  <a:schemeClr val="dk1"/>
                </a:solidFill>
              </a:rPr>
              <a:t>VAR models represented significant improvement over other modeling methodologies</a:t>
            </a:r>
            <a:endParaRPr b="0" i="0" sz="1400" u="none" cap="none" strike="noStrike">
              <a:solidFill>
                <a:schemeClr val="dk1"/>
              </a:solidFill>
              <a:latin typeface="Arial"/>
              <a:ea typeface="Arial"/>
              <a:cs typeface="Arial"/>
              <a:sym typeface="Aria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Strong correlation between CPI and PPI, Fed Funds, and Housing Index</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Negates need for individual modeling/forecasting for each variable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Unique relationships between CPI and other variables</a:t>
            </a:r>
            <a:endParaRPr>
              <a:solidFill>
                <a:schemeClr val="dk1"/>
              </a:solidFill>
            </a:endParaRPr>
          </a:p>
          <a:p>
            <a:pPr indent="-317500" lvl="1" marL="914400" marR="0" rtl="0" algn="l">
              <a:lnSpc>
                <a:spcPct val="150000"/>
              </a:lnSpc>
              <a:spcBef>
                <a:spcPts val="0"/>
              </a:spcBef>
              <a:spcAft>
                <a:spcPts val="0"/>
              </a:spcAft>
              <a:buClr>
                <a:schemeClr val="dk1"/>
              </a:buClr>
              <a:buSzPts val="1400"/>
              <a:buFont typeface="Arial"/>
              <a:buChar char="○"/>
            </a:pPr>
            <a:r>
              <a:rPr lang="en">
                <a:solidFill>
                  <a:schemeClr val="dk1"/>
                </a:solidFill>
              </a:rPr>
              <a:t>Lag order of 3 captures most of the impact of Fed Funds and Housing Index</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PPI proved most predictive, and required lag order of 6 to fully capture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Intervention models meaningfully captured the structural break caused by COVID-19</a:t>
            </a:r>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As expected, step intervention better modeled this process than level shift intervention</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Autocorrelation of residuals in final model indicates additional unaccounted for patterns </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There are likely additional variables not included in this analysis that represent a nontrivial component of the data generating process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Recommended Future Work</a:t>
            </a:r>
            <a:endParaRPr/>
          </a:p>
        </p:txBody>
      </p:sp>
      <p:sp>
        <p:nvSpPr>
          <p:cNvPr id="290" name="Google Shape;290;p41"/>
          <p:cNvSpPr txBox="1"/>
          <p:nvPr/>
        </p:nvSpPr>
        <p:spPr>
          <a:xfrm>
            <a:off x="628650" y="931575"/>
            <a:ext cx="81078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1200"/>
              </a:spcBef>
              <a:spcAft>
                <a:spcPts val="0"/>
              </a:spcAft>
              <a:buClr>
                <a:schemeClr val="dk1"/>
              </a:buClr>
              <a:buSzPts val="1400"/>
              <a:buFont typeface="Arial"/>
              <a:buChar char="●"/>
            </a:pPr>
            <a:r>
              <a:rPr lang="en">
                <a:solidFill>
                  <a:schemeClr val="dk1"/>
                </a:solidFill>
              </a:rPr>
              <a:t>Incorporate additional predictor variables</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Employment</a:t>
            </a:r>
            <a:r>
              <a:rPr lang="en">
                <a:solidFill>
                  <a:schemeClr val="dk1"/>
                </a:solidFill>
              </a:rPr>
              <a:t> Cost index</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Consumer Expenditure Survey</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Purchasing Power Parity</a:t>
            </a:r>
            <a:endParaRPr>
              <a:solidFill>
                <a:schemeClr val="dk1"/>
              </a:solidFill>
            </a:endParaRPr>
          </a:p>
          <a:p>
            <a:pPr indent="-317500" lvl="0" marL="457200" marR="0" rtl="0" algn="l">
              <a:lnSpc>
                <a:spcPct val="150000"/>
              </a:lnSpc>
              <a:spcBef>
                <a:spcPts val="0"/>
              </a:spcBef>
              <a:spcAft>
                <a:spcPts val="0"/>
              </a:spcAft>
              <a:buClr>
                <a:schemeClr val="dk1"/>
              </a:buClr>
              <a:buSzPts val="1400"/>
              <a:buFont typeface="Arial"/>
              <a:buChar char="●"/>
            </a:pPr>
            <a:r>
              <a:rPr lang="en">
                <a:solidFill>
                  <a:schemeClr val="dk1"/>
                </a:solidFill>
              </a:rPr>
              <a:t>Additional Intervention Analysis</a:t>
            </a:r>
            <a:endParaRPr b="0" i="0" sz="1400" u="none" cap="none" strike="noStrike">
              <a:solidFill>
                <a:schemeClr val="dk1"/>
              </a:solidFill>
              <a:latin typeface="Arial"/>
              <a:ea typeface="Arial"/>
              <a:cs typeface="Arial"/>
              <a:sym typeface="Aria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2008 Recession</a:t>
            </a:r>
            <a:endParaRPr>
              <a:solidFill>
                <a:schemeClr val="dk1"/>
              </a:solidFill>
            </a:endParaRPr>
          </a:p>
          <a:p>
            <a:pPr indent="-317500" lvl="1" marL="914400" marR="0" rtl="0" algn="l">
              <a:lnSpc>
                <a:spcPct val="150000"/>
              </a:lnSpc>
              <a:spcBef>
                <a:spcPts val="0"/>
              </a:spcBef>
              <a:spcAft>
                <a:spcPts val="0"/>
              </a:spcAft>
              <a:buClr>
                <a:schemeClr val="dk1"/>
              </a:buClr>
              <a:buSzPts val="1400"/>
              <a:buChar char="○"/>
            </a:pPr>
            <a:r>
              <a:rPr lang="en">
                <a:solidFill>
                  <a:schemeClr val="dk1"/>
                </a:solidFill>
              </a:rPr>
              <a:t>Potential current intervention event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Additional Modeling Approaches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Machine Learning Algorithms (Random Forest, XGBoost)</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Artificial Intelligence (Deep Neural Networks/LSTMs, Transformer Architectures)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Expand scope to include great focus on forecasting predictor variables</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822050" y="1464414"/>
            <a:ext cx="6825600" cy="1506636"/>
          </a:xfrm>
          <a:prstGeom prst="rect">
            <a:avLst/>
          </a:prstGeom>
          <a:noFill/>
          <a:ln>
            <a:noFill/>
          </a:ln>
        </p:spPr>
        <p:txBody>
          <a:bodyPr anchorCtr="0" anchor="b" bIns="34275" lIns="0" spcFirstLastPara="1" rIns="0" wrap="square" tIns="34275">
            <a:normAutofit/>
          </a:bodyPr>
          <a:lstStyle/>
          <a:p>
            <a:pPr indent="0" lvl="0" marL="0" rtl="0" algn="ctr">
              <a:lnSpc>
                <a:spcPct val="90000"/>
              </a:lnSpc>
              <a:spcBef>
                <a:spcPts val="0"/>
              </a:spcBef>
              <a:spcAft>
                <a:spcPts val="0"/>
              </a:spcAft>
              <a:buSzPts val="3000"/>
              <a:buNone/>
            </a:pPr>
            <a:r>
              <a:rPr lang="en" sz="4800"/>
              <a:t>Thank You</a:t>
            </a:r>
            <a:br>
              <a:rPr lang="en" sz="1538"/>
            </a:b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96" name="Google Shape;296;p42"/>
          <p:cNvSpPr txBox="1"/>
          <p:nvPr>
            <p:ph idx="1" type="body"/>
          </p:nvPr>
        </p:nvSpPr>
        <p:spPr>
          <a:xfrm>
            <a:off x="291500" y="3740176"/>
            <a:ext cx="7886700" cy="694200"/>
          </a:xfrm>
          <a:prstGeom prst="rect">
            <a:avLst/>
          </a:prstGeom>
          <a:noFill/>
          <a:ln>
            <a:noFill/>
          </a:ln>
        </p:spPr>
        <p:txBody>
          <a:bodyPr anchorCtr="0" anchor="t" bIns="34275" lIns="0" spcFirstLastPara="1" rIns="0" wrap="square" tIns="34275">
            <a:normAutofit/>
          </a:bodyPr>
          <a:lstStyle/>
          <a:p>
            <a:pPr indent="0" lvl="0" marL="0" rtl="0" algn="l">
              <a:lnSpc>
                <a:spcPct val="100000"/>
              </a:lnSpc>
              <a:spcBef>
                <a:spcPts val="0"/>
              </a:spcBef>
              <a:spcAft>
                <a:spcPts val="0"/>
              </a:spcAft>
              <a:buClr>
                <a:schemeClr val="dk1"/>
              </a:buClr>
              <a:buSzPts val="1400"/>
              <a:buFont typeface="Arial"/>
              <a:buNone/>
            </a:pPr>
            <a:r>
              <a:rPr lang="en"/>
              <a:t>Team 3</a:t>
            </a:r>
            <a:endParaRPr/>
          </a:p>
          <a:p>
            <a:pPr indent="0" lvl="0" marL="0" rtl="0" algn="l">
              <a:lnSpc>
                <a:spcPct val="100000"/>
              </a:lnSpc>
              <a:spcBef>
                <a:spcPts val="0"/>
              </a:spcBef>
              <a:spcAft>
                <a:spcPts val="0"/>
              </a:spcAft>
              <a:buClr>
                <a:schemeClr val="dk1"/>
              </a:buClr>
              <a:buSzPts val="1400"/>
              <a:buFont typeface="Arial"/>
              <a:buNone/>
            </a:pPr>
            <a:r>
              <a:rPr lang="en"/>
              <a:t>Kate Higgins	Gavin Kunish	 David Li	Steve Veldman</a:t>
            </a:r>
            <a:endParaRPr/>
          </a:p>
        </p:txBody>
      </p:sp>
      <p:sp>
        <p:nvSpPr>
          <p:cNvPr id="297" name="Google Shape;297;p42"/>
          <p:cNvSpPr txBox="1"/>
          <p:nvPr/>
        </p:nvSpPr>
        <p:spPr>
          <a:xfrm>
            <a:off x="198875" y="4242175"/>
            <a:ext cx="38931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Project Code Repository</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Team Contributions</a:t>
            </a:r>
            <a:endParaRPr/>
          </a:p>
        </p:txBody>
      </p:sp>
      <p:sp>
        <p:nvSpPr>
          <p:cNvPr id="303" name="Google Shape;303;p43"/>
          <p:cNvSpPr txBox="1"/>
          <p:nvPr/>
        </p:nvSpPr>
        <p:spPr>
          <a:xfrm>
            <a:off x="558350" y="896350"/>
            <a:ext cx="8206200" cy="4706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9261B"/>
              </a:buClr>
              <a:buSzPts val="1200"/>
              <a:buFont typeface="Courier New"/>
              <a:buChar char="●"/>
            </a:pPr>
            <a:r>
              <a:rPr lang="en" sz="1200">
                <a:solidFill>
                  <a:srgbClr val="29261B"/>
                </a:solidFill>
              </a:rPr>
              <a:t>Kate Higgins</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Baseline ARIMA Modeling</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Foundational Insights to Inform Advanced Modeling</a:t>
            </a:r>
            <a:endParaRPr sz="1200">
              <a:solidFill>
                <a:srgbClr val="29261B"/>
              </a:solidFill>
            </a:endParaRPr>
          </a:p>
          <a:p>
            <a:pPr indent="0" lvl="0" marL="914400" rtl="0" algn="l">
              <a:lnSpc>
                <a:spcPct val="115000"/>
              </a:lnSpc>
              <a:spcBef>
                <a:spcPts val="0"/>
              </a:spcBef>
              <a:spcAft>
                <a:spcPts val="0"/>
              </a:spcAft>
              <a:buNone/>
            </a:pPr>
            <a:r>
              <a:t/>
            </a:r>
            <a:endParaRPr sz="1200">
              <a:solidFill>
                <a:srgbClr val="29261B"/>
              </a:solidFill>
            </a:endParaRPr>
          </a:p>
          <a:p>
            <a:pPr indent="-304800" lvl="0" marL="457200" rtl="0" algn="l">
              <a:lnSpc>
                <a:spcPct val="115000"/>
              </a:lnSpc>
              <a:spcBef>
                <a:spcPts val="0"/>
              </a:spcBef>
              <a:spcAft>
                <a:spcPts val="0"/>
              </a:spcAft>
              <a:buClr>
                <a:srgbClr val="29261B"/>
              </a:buClr>
              <a:buSzPts val="1200"/>
              <a:buFont typeface="Courier New"/>
              <a:buChar char="●"/>
            </a:pPr>
            <a:r>
              <a:rPr lang="en" sz="1200">
                <a:solidFill>
                  <a:srgbClr val="29261B"/>
                </a:solidFill>
              </a:rPr>
              <a:t>Gavin Kunish</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Data Engineering (extracted data from BLS websites and integrated into single dataset)</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VAR Modeling with Additional Variables (PPI, Unemployment, Housing Index)</a:t>
            </a:r>
            <a:endParaRPr sz="1200">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David Li</a:t>
            </a:r>
            <a:endParaRPr sz="1200">
              <a:solidFill>
                <a:srgbClr val="29261B"/>
              </a:solidFill>
            </a:endParaRPr>
          </a:p>
          <a:p>
            <a:pPr indent="-304800" lvl="1" marL="914400" rtl="0" algn="l">
              <a:lnSpc>
                <a:spcPct val="115000"/>
              </a:lnSpc>
              <a:spcBef>
                <a:spcPts val="0"/>
              </a:spcBef>
              <a:spcAft>
                <a:spcPts val="0"/>
              </a:spcAft>
              <a:buClr>
                <a:srgbClr val="29261B"/>
              </a:buClr>
              <a:buSzPts val="1200"/>
              <a:buFont typeface="Courier New"/>
              <a:buChar char="○"/>
            </a:pPr>
            <a:r>
              <a:rPr lang="en" sz="1200">
                <a:solidFill>
                  <a:srgbClr val="29261B"/>
                </a:solidFill>
              </a:rPr>
              <a:t>Harmonic Regression Modeling</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Intervention Analysis</a:t>
            </a:r>
            <a:endParaRPr sz="1200">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Steve Veldman</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Baseline VAR Modeling (CPI &amp; Fed Funds)</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Intervention Analysis</a:t>
            </a:r>
            <a:endParaRPr sz="1200">
              <a:solidFill>
                <a:srgbClr val="29261B"/>
              </a:solidFill>
            </a:endParaRPr>
          </a:p>
          <a:p>
            <a:pPr indent="-304800" lvl="1" marL="914400" rtl="0" algn="l">
              <a:lnSpc>
                <a:spcPct val="115000"/>
              </a:lnSpc>
              <a:spcBef>
                <a:spcPts val="0"/>
              </a:spcBef>
              <a:spcAft>
                <a:spcPts val="0"/>
              </a:spcAft>
              <a:buClr>
                <a:srgbClr val="29261B"/>
              </a:buClr>
              <a:buSzPts val="1200"/>
              <a:buChar char="○"/>
            </a:pPr>
            <a:r>
              <a:rPr lang="en" sz="1200">
                <a:solidFill>
                  <a:srgbClr val="29261B"/>
                </a:solidFill>
              </a:rPr>
              <a:t>Cross Validation</a:t>
            </a:r>
            <a:endParaRPr sz="1200">
              <a:solidFill>
                <a:srgbClr val="29261B"/>
              </a:solidFill>
            </a:endParaRPr>
          </a:p>
          <a:p>
            <a:pPr indent="0" lvl="0" marL="0" rtl="0" algn="l">
              <a:lnSpc>
                <a:spcPct val="115000"/>
              </a:lnSpc>
              <a:spcBef>
                <a:spcPts val="1000"/>
              </a:spcBef>
              <a:spcAft>
                <a:spcPts val="0"/>
              </a:spcAft>
              <a:buNone/>
            </a:pPr>
            <a:r>
              <a:rPr lang="en" sz="1200">
                <a:solidFill>
                  <a:srgbClr val="29261B"/>
                </a:solidFill>
              </a:rPr>
              <a:t>*All team members contributed equally to data selection, project ideation and planning, presentation preparation, code reviews, and peer review/critique of the above models.</a:t>
            </a:r>
            <a:endParaRPr sz="1200">
              <a:solidFill>
                <a:srgbClr val="29261B"/>
              </a:solidFill>
            </a:endParaRPr>
          </a:p>
          <a:p>
            <a:pPr indent="0" lvl="0" marL="0" marR="0" rtl="0" algn="l">
              <a:lnSpc>
                <a:spcPct val="115000"/>
              </a:lnSpc>
              <a:spcBef>
                <a:spcPts val="120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300"/>
              <a:buFont typeface="Arial"/>
              <a:buNone/>
            </a:pPr>
            <a:r>
              <a:rPr b="0" i="0" lang="en"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685800" y="900829"/>
            <a:ext cx="4188000" cy="1790700"/>
          </a:xfrm>
          <a:prstGeom prst="rect">
            <a:avLst/>
          </a:prstGeom>
        </p:spPr>
        <p:txBody>
          <a:bodyPr anchorCtr="0" anchor="b" bIns="34275" lIns="0" spcFirstLastPara="1" rIns="0" wrap="square" tIns="34275">
            <a:normAutofit/>
          </a:bodyPr>
          <a:lstStyle/>
          <a:p>
            <a:pPr indent="0" lvl="0" marL="0" rtl="0" algn="l">
              <a:spcBef>
                <a:spcPts val="0"/>
              </a:spcBef>
              <a:spcAft>
                <a:spcPts val="0"/>
              </a:spcAft>
              <a:buNone/>
            </a:pPr>
            <a:r>
              <a:rPr lang="en"/>
              <a:t>Appendix</a:t>
            </a:r>
            <a:endParaRPr/>
          </a:p>
        </p:txBody>
      </p:sp>
      <p:sp>
        <p:nvSpPr>
          <p:cNvPr id="309" name="Google Shape;309;p44"/>
          <p:cNvSpPr txBox="1"/>
          <p:nvPr>
            <p:ph idx="1" type="subTitle"/>
          </p:nvPr>
        </p:nvSpPr>
        <p:spPr>
          <a:xfrm>
            <a:off x="712934" y="2760586"/>
            <a:ext cx="4164000" cy="467700"/>
          </a:xfrm>
          <a:prstGeom prst="rect">
            <a:avLst/>
          </a:prstGeom>
        </p:spPr>
        <p:txBody>
          <a:bodyPr anchorCtr="0" anchor="t" bIns="34275" lIns="0" spcFirstLastPara="1" rIns="0"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Baseline ARIMA </a:t>
            </a:r>
            <a:endParaRPr/>
          </a:p>
        </p:txBody>
      </p:sp>
      <p:pic>
        <p:nvPicPr>
          <p:cNvPr id="315" name="Google Shape;315;p45"/>
          <p:cNvPicPr preferRelativeResize="0"/>
          <p:nvPr/>
        </p:nvPicPr>
        <p:blipFill>
          <a:blip r:embed="rId3">
            <a:alphaModFix/>
          </a:blip>
          <a:stretch>
            <a:fillRect/>
          </a:stretch>
        </p:blipFill>
        <p:spPr>
          <a:xfrm>
            <a:off x="520900" y="984600"/>
            <a:ext cx="3822362" cy="3476400"/>
          </a:xfrm>
          <a:prstGeom prst="rect">
            <a:avLst/>
          </a:prstGeom>
          <a:noFill/>
          <a:ln>
            <a:noFill/>
          </a:ln>
        </p:spPr>
      </p:pic>
      <p:pic>
        <p:nvPicPr>
          <p:cNvPr id="316" name="Google Shape;316;p45"/>
          <p:cNvPicPr preferRelativeResize="0"/>
          <p:nvPr/>
        </p:nvPicPr>
        <p:blipFill>
          <a:blip r:embed="rId4">
            <a:alphaModFix/>
          </a:blip>
          <a:stretch>
            <a:fillRect/>
          </a:stretch>
        </p:blipFill>
        <p:spPr>
          <a:xfrm>
            <a:off x="4572012" y="795750"/>
            <a:ext cx="4092225" cy="3854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Baseline ARIMA </a:t>
            </a:r>
            <a:endParaRPr/>
          </a:p>
        </p:txBody>
      </p:sp>
      <p:pic>
        <p:nvPicPr>
          <p:cNvPr id="322" name="Google Shape;322;p46"/>
          <p:cNvPicPr preferRelativeResize="0"/>
          <p:nvPr/>
        </p:nvPicPr>
        <p:blipFill>
          <a:blip r:embed="rId3">
            <a:alphaModFix/>
          </a:blip>
          <a:stretch>
            <a:fillRect/>
          </a:stretch>
        </p:blipFill>
        <p:spPr>
          <a:xfrm>
            <a:off x="681550" y="1034275"/>
            <a:ext cx="3551774" cy="3188075"/>
          </a:xfrm>
          <a:prstGeom prst="rect">
            <a:avLst/>
          </a:prstGeom>
          <a:noFill/>
          <a:ln>
            <a:noFill/>
          </a:ln>
        </p:spPr>
      </p:pic>
      <p:pic>
        <p:nvPicPr>
          <p:cNvPr id="323" name="Google Shape;323;p46"/>
          <p:cNvPicPr preferRelativeResize="0"/>
          <p:nvPr/>
        </p:nvPicPr>
        <p:blipFill>
          <a:blip r:embed="rId4">
            <a:alphaModFix/>
          </a:blip>
          <a:stretch>
            <a:fillRect/>
          </a:stretch>
        </p:blipFill>
        <p:spPr>
          <a:xfrm>
            <a:off x="4763675" y="944550"/>
            <a:ext cx="3751676" cy="3367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Baseline ARIMA - Key Results </a:t>
            </a:r>
            <a:endParaRPr/>
          </a:p>
        </p:txBody>
      </p:sp>
      <p:graphicFrame>
        <p:nvGraphicFramePr>
          <p:cNvPr id="329" name="Google Shape;329;p47"/>
          <p:cNvGraphicFramePr/>
          <p:nvPr/>
        </p:nvGraphicFramePr>
        <p:xfrm>
          <a:off x="885675" y="984600"/>
          <a:ext cx="3000000" cy="3000000"/>
        </p:xfrm>
        <a:graphic>
          <a:graphicData uri="http://schemas.openxmlformats.org/drawingml/2006/table">
            <a:tbl>
              <a:tblPr>
                <a:noFill/>
                <a:tableStyleId>{4F3B1C17-D3CB-4E6E-B79C-FD92F07E1280}</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Approach</a:t>
                      </a:r>
                      <a:endParaRPr b="1"/>
                    </a:p>
                  </a:txBody>
                  <a:tcPr marT="91425" marB="91425" marR="91425" marL="91425"/>
                </a:tc>
                <a:tc>
                  <a:txBody>
                    <a:bodyPr/>
                    <a:lstStyle/>
                    <a:p>
                      <a:pPr indent="0" lvl="0" marL="0" rtl="0" algn="l">
                        <a:spcBef>
                          <a:spcPts val="0"/>
                        </a:spcBef>
                        <a:spcAft>
                          <a:spcPts val="0"/>
                        </a:spcAft>
                        <a:buNone/>
                      </a:pPr>
                      <a:r>
                        <a:rPr b="1" lang="en"/>
                        <a:t>Model Specification</a:t>
                      </a:r>
                      <a:endParaRPr b="1"/>
                    </a:p>
                  </a:txBody>
                  <a:tcPr marT="91425" marB="91425" marR="91425" marL="91425"/>
                </a:tc>
                <a:tc>
                  <a:txBody>
                    <a:bodyPr/>
                    <a:lstStyle/>
                    <a:p>
                      <a:pPr indent="0" lvl="0" marL="0" rtl="0" algn="l">
                        <a:spcBef>
                          <a:spcPts val="0"/>
                        </a:spcBef>
                        <a:spcAft>
                          <a:spcPts val="0"/>
                        </a:spcAft>
                        <a:buNone/>
                      </a:pPr>
                      <a:r>
                        <a:rPr b="1" lang="en"/>
                        <a:t>ADF Test p-value</a:t>
                      </a:r>
                      <a:endParaRPr b="1"/>
                    </a:p>
                  </a:txBody>
                  <a:tcPr marT="91425" marB="91425" marR="91425" marL="91425"/>
                </a:tc>
                <a:tc>
                  <a:txBody>
                    <a:bodyPr/>
                    <a:lstStyle/>
                    <a:p>
                      <a:pPr indent="0" lvl="0" marL="0" rtl="0" algn="l">
                        <a:spcBef>
                          <a:spcPts val="0"/>
                        </a:spcBef>
                        <a:spcAft>
                          <a:spcPts val="0"/>
                        </a:spcAft>
                        <a:buNone/>
                      </a:pPr>
                      <a:r>
                        <a:rPr b="1" lang="en"/>
                        <a:t>Stationarity</a:t>
                      </a:r>
                      <a:endParaRPr b="1"/>
                    </a:p>
                  </a:txBody>
                  <a:tcPr marT="91425" marB="91425" marR="91425" marL="91425"/>
                </a:tc>
                <a:tc>
                  <a:txBody>
                    <a:bodyPr/>
                    <a:lstStyle/>
                    <a:p>
                      <a:pPr indent="0" lvl="0" marL="0" rtl="0" algn="l">
                        <a:spcBef>
                          <a:spcPts val="0"/>
                        </a:spcBef>
                        <a:spcAft>
                          <a:spcPts val="0"/>
                        </a:spcAft>
                        <a:buNone/>
                      </a:pPr>
                      <a:r>
                        <a:rPr b="1" lang="en"/>
                        <a:t>Test RMSE</a:t>
                      </a:r>
                      <a:endParaRPr b="1"/>
                    </a:p>
                  </a:txBody>
                  <a:tcPr marT="91425" marB="91425" marR="91425" marL="91425"/>
                </a:tc>
              </a:tr>
              <a:tr h="381000">
                <a:tc>
                  <a:txBody>
                    <a:bodyPr/>
                    <a:lstStyle/>
                    <a:p>
                      <a:pPr indent="0" lvl="0" marL="0" rtl="0" algn="l">
                        <a:spcBef>
                          <a:spcPts val="0"/>
                        </a:spcBef>
                        <a:spcAft>
                          <a:spcPts val="0"/>
                        </a:spcAft>
                        <a:buNone/>
                      </a:pPr>
                      <a:r>
                        <a:rPr lang="en"/>
                        <a:t>CPI Levels</a:t>
                      </a:r>
                      <a:endParaRPr/>
                    </a:p>
                  </a:txBody>
                  <a:tcPr marT="91425" marB="91425" marR="91425" marL="91425"/>
                </a:tc>
                <a:tc>
                  <a:txBody>
                    <a:bodyPr/>
                    <a:lstStyle/>
                    <a:p>
                      <a:pPr indent="0" lvl="0" marL="0" rtl="0" algn="l">
                        <a:spcBef>
                          <a:spcPts val="0"/>
                        </a:spcBef>
                        <a:spcAft>
                          <a:spcPts val="0"/>
                        </a:spcAft>
                        <a:buNone/>
                      </a:pPr>
                      <a:r>
                        <a:rPr lang="en"/>
                        <a:t>ARIMA(0,2,3)(0,0,2)[12]</a:t>
                      </a:r>
                      <a:endParaRPr/>
                    </a:p>
                  </a:txBody>
                  <a:tcPr marT="91425" marB="91425" marR="91425" marL="91425"/>
                </a:tc>
                <a:tc>
                  <a:txBody>
                    <a:bodyPr/>
                    <a:lstStyle/>
                    <a:p>
                      <a:pPr indent="0" lvl="0" marL="0" rtl="0" algn="l">
                        <a:spcBef>
                          <a:spcPts val="0"/>
                        </a:spcBef>
                        <a:spcAft>
                          <a:spcPts val="0"/>
                        </a:spcAft>
                        <a:buNone/>
                      </a:pPr>
                      <a:r>
                        <a:rPr lang="en"/>
                        <a:t>0.99</a:t>
                      </a:r>
                      <a:endParaRPr/>
                    </a:p>
                  </a:txBody>
                  <a:tcPr marT="91425" marB="91425" marR="91425" marL="91425"/>
                </a:tc>
                <a:tc>
                  <a:txBody>
                    <a:bodyPr/>
                    <a:lstStyle/>
                    <a:p>
                      <a:pPr indent="0" lvl="0" marL="0" rtl="0" algn="l">
                        <a:spcBef>
                          <a:spcPts val="0"/>
                        </a:spcBef>
                        <a:spcAft>
                          <a:spcPts val="0"/>
                        </a:spcAft>
                        <a:buNone/>
                      </a:pPr>
                      <a:r>
                        <a:rPr lang="en"/>
                        <a:t>Non-stationary</a:t>
                      </a:r>
                      <a:endParaRPr/>
                    </a:p>
                  </a:txBody>
                  <a:tcPr marT="91425" marB="91425" marR="91425" marL="91425"/>
                </a:tc>
                <a:tc>
                  <a:txBody>
                    <a:bodyPr/>
                    <a:lstStyle/>
                    <a:p>
                      <a:pPr indent="0" lvl="0" marL="0" rtl="0" algn="l">
                        <a:spcBef>
                          <a:spcPts val="0"/>
                        </a:spcBef>
                        <a:spcAft>
                          <a:spcPts val="0"/>
                        </a:spcAft>
                        <a:buNone/>
                      </a:pPr>
                      <a:r>
                        <a:rPr lang="en"/>
                        <a:t>1.71</a:t>
                      </a:r>
                      <a:endParaRPr/>
                    </a:p>
                  </a:txBody>
                  <a:tcPr marT="91425" marB="91425" marR="91425" marL="91425"/>
                </a:tc>
              </a:tr>
              <a:tr h="381000">
                <a:tc>
                  <a:txBody>
                    <a:bodyPr/>
                    <a:lstStyle/>
                    <a:p>
                      <a:pPr indent="0" lvl="0" marL="0" rtl="0" algn="l">
                        <a:spcBef>
                          <a:spcPts val="0"/>
                        </a:spcBef>
                        <a:spcAft>
                          <a:spcPts val="0"/>
                        </a:spcAft>
                        <a:buNone/>
                      </a:pPr>
                      <a:r>
                        <a:rPr lang="en"/>
                        <a:t>Inflation Rate</a:t>
                      </a:r>
                      <a:endParaRPr/>
                    </a:p>
                  </a:txBody>
                  <a:tcPr marT="91425" marB="91425" marR="91425" marL="91425"/>
                </a:tc>
                <a:tc>
                  <a:txBody>
                    <a:bodyPr/>
                    <a:lstStyle/>
                    <a:p>
                      <a:pPr indent="0" lvl="0" marL="0" rtl="0" algn="l">
                        <a:spcBef>
                          <a:spcPts val="0"/>
                        </a:spcBef>
                        <a:spcAft>
                          <a:spcPts val="0"/>
                        </a:spcAft>
                        <a:buNone/>
                      </a:pPr>
                      <a:r>
                        <a:rPr lang="en"/>
                        <a:t>ARIMA(2,0,2)(2,0,0)[12]</a:t>
                      </a:r>
                      <a:endParaRPr/>
                    </a:p>
                  </a:txBody>
                  <a:tcPr marT="91425" marB="91425" marR="91425" marL="91425"/>
                </a:tc>
                <a:tc>
                  <a:txBody>
                    <a:bodyPr/>
                    <a:lstStyle/>
                    <a:p>
                      <a:pPr indent="0" lvl="0" marL="0" rtl="0" algn="l">
                        <a:spcBef>
                          <a:spcPts val="0"/>
                        </a:spcBef>
                        <a:spcAft>
                          <a:spcPts val="0"/>
                        </a:spcAft>
                        <a:buNone/>
                      </a:pPr>
                      <a:r>
                        <a:rPr lang="en"/>
                        <a:t>0.01</a:t>
                      </a:r>
                      <a:endParaRPr/>
                    </a:p>
                  </a:txBody>
                  <a:tcPr marT="91425" marB="91425" marR="91425" marL="91425"/>
                </a:tc>
                <a:tc>
                  <a:txBody>
                    <a:bodyPr/>
                    <a:lstStyle/>
                    <a:p>
                      <a:pPr indent="0" lvl="0" marL="0" rtl="0" algn="l">
                        <a:spcBef>
                          <a:spcPts val="0"/>
                        </a:spcBef>
                        <a:spcAft>
                          <a:spcPts val="0"/>
                        </a:spcAft>
                        <a:buNone/>
                      </a:pPr>
                      <a:r>
                        <a:rPr lang="en"/>
                        <a:t>Stationary</a:t>
                      </a:r>
                      <a:endParaRPr/>
                    </a:p>
                  </a:txBody>
                  <a:tcPr marT="91425" marB="91425" marR="91425" marL="91425"/>
                </a:tc>
                <a:tc>
                  <a:txBody>
                    <a:bodyPr/>
                    <a:lstStyle/>
                    <a:p>
                      <a:pPr indent="0" lvl="0" marL="0" rtl="0" algn="l">
                        <a:spcBef>
                          <a:spcPts val="0"/>
                        </a:spcBef>
                        <a:spcAft>
                          <a:spcPts val="0"/>
                        </a:spcAft>
                        <a:buNone/>
                      </a:pPr>
                      <a:r>
                        <a:rPr lang="en"/>
                        <a:t>1.57</a:t>
                      </a:r>
                      <a:endParaRPr/>
                    </a:p>
                  </a:txBody>
                  <a:tcPr marT="91425" marB="91425" marR="91425" marL="91425"/>
                </a:tc>
              </a:tr>
            </a:tbl>
          </a:graphicData>
        </a:graphic>
      </p:graphicFrame>
      <p:sp>
        <p:nvSpPr>
          <p:cNvPr id="330" name="Google Shape;330;p47"/>
          <p:cNvSpPr txBox="1"/>
          <p:nvPr/>
        </p:nvSpPr>
        <p:spPr>
          <a:xfrm>
            <a:off x="628650" y="3023825"/>
            <a:ext cx="8682300" cy="17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Helvetica Neue"/>
                <a:ea typeface="Helvetica Neue"/>
                <a:cs typeface="Helvetica Neue"/>
                <a:sym typeface="Helvetica Neue"/>
              </a:rPr>
              <a:t>Winner: Inflation Rate ARIMA (lower RMSE)</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chemeClr val="dk1"/>
                </a:solidFill>
                <a:latin typeface="Helvetica Neue"/>
                <a:ea typeface="Helvetica Neue"/>
                <a:cs typeface="Helvetica Neue"/>
                <a:sym typeface="Helvetica Neue"/>
              </a:rPr>
              <a:t>Performance Improvement: 8.3% better forecasting accuracy</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chemeClr val="dk1"/>
                </a:solidFill>
                <a:latin typeface="Helvetica Neue"/>
                <a:ea typeface="Helvetica Neue"/>
                <a:cs typeface="Helvetica Neue"/>
                <a:sym typeface="Helvetica Neue"/>
              </a:rPr>
              <a:t>Stationarity: Direct inflation modeling avoided differencing complication</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chemeClr val="dk1"/>
                </a:solidFill>
                <a:latin typeface="Helvetica Neue"/>
                <a:ea typeface="Helvetica Neue"/>
                <a:cs typeface="Helvetica Neue"/>
                <a:sym typeface="Helvetica Neue"/>
              </a:rPr>
              <a:t>Both models failed residual diagnostic tests, indicating need for external variables</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(Full Model)</a:t>
            </a:r>
            <a:endParaRPr/>
          </a:p>
        </p:txBody>
      </p:sp>
      <p:pic>
        <p:nvPicPr>
          <p:cNvPr id="336" name="Google Shape;336;p48"/>
          <p:cNvPicPr preferRelativeResize="0"/>
          <p:nvPr/>
        </p:nvPicPr>
        <p:blipFill>
          <a:blip r:embed="rId3">
            <a:alphaModFix/>
          </a:blip>
          <a:stretch>
            <a:fillRect/>
          </a:stretch>
        </p:blipFill>
        <p:spPr>
          <a:xfrm>
            <a:off x="1495568" y="759150"/>
            <a:ext cx="2772626" cy="1884228"/>
          </a:xfrm>
          <a:prstGeom prst="rect">
            <a:avLst/>
          </a:prstGeom>
          <a:noFill/>
          <a:ln>
            <a:noFill/>
          </a:ln>
        </p:spPr>
      </p:pic>
      <p:pic>
        <p:nvPicPr>
          <p:cNvPr id="337" name="Google Shape;337;p48"/>
          <p:cNvPicPr preferRelativeResize="0"/>
          <p:nvPr/>
        </p:nvPicPr>
        <p:blipFill>
          <a:blip r:embed="rId4">
            <a:alphaModFix/>
          </a:blip>
          <a:stretch>
            <a:fillRect/>
          </a:stretch>
        </p:blipFill>
        <p:spPr>
          <a:xfrm>
            <a:off x="4974525" y="822325"/>
            <a:ext cx="2526199" cy="1716775"/>
          </a:xfrm>
          <a:prstGeom prst="rect">
            <a:avLst/>
          </a:prstGeom>
          <a:noFill/>
          <a:ln>
            <a:noFill/>
          </a:ln>
        </p:spPr>
      </p:pic>
      <p:pic>
        <p:nvPicPr>
          <p:cNvPr id="338" name="Google Shape;338;p48"/>
          <p:cNvPicPr preferRelativeResize="0"/>
          <p:nvPr/>
        </p:nvPicPr>
        <p:blipFill>
          <a:blip r:embed="rId5">
            <a:alphaModFix/>
          </a:blip>
          <a:stretch>
            <a:fillRect/>
          </a:stretch>
        </p:blipFill>
        <p:spPr>
          <a:xfrm>
            <a:off x="152400" y="2795778"/>
            <a:ext cx="2758474" cy="1874611"/>
          </a:xfrm>
          <a:prstGeom prst="rect">
            <a:avLst/>
          </a:prstGeom>
          <a:noFill/>
          <a:ln>
            <a:noFill/>
          </a:ln>
        </p:spPr>
      </p:pic>
      <p:pic>
        <p:nvPicPr>
          <p:cNvPr id="339" name="Google Shape;339;p48"/>
          <p:cNvPicPr preferRelativeResize="0"/>
          <p:nvPr/>
        </p:nvPicPr>
        <p:blipFill>
          <a:blip r:embed="rId6">
            <a:alphaModFix/>
          </a:blip>
          <a:stretch>
            <a:fillRect/>
          </a:stretch>
        </p:blipFill>
        <p:spPr>
          <a:xfrm>
            <a:off x="3063274" y="2795778"/>
            <a:ext cx="2808274" cy="1908455"/>
          </a:xfrm>
          <a:prstGeom prst="rect">
            <a:avLst/>
          </a:prstGeom>
          <a:noFill/>
          <a:ln>
            <a:noFill/>
          </a:ln>
        </p:spPr>
      </p:pic>
      <p:pic>
        <p:nvPicPr>
          <p:cNvPr id="340" name="Google Shape;340;p48"/>
          <p:cNvPicPr preferRelativeResize="0"/>
          <p:nvPr/>
        </p:nvPicPr>
        <p:blipFill>
          <a:blip r:embed="rId7">
            <a:alphaModFix/>
          </a:blip>
          <a:stretch>
            <a:fillRect/>
          </a:stretch>
        </p:blipFill>
        <p:spPr>
          <a:xfrm>
            <a:off x="6023949" y="2691500"/>
            <a:ext cx="2967652" cy="20167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(Fed Fund + PPI)</a:t>
            </a:r>
            <a:endParaRPr/>
          </a:p>
        </p:txBody>
      </p:sp>
      <p:pic>
        <p:nvPicPr>
          <p:cNvPr id="346" name="Google Shape;346;p49"/>
          <p:cNvPicPr preferRelativeResize="0"/>
          <p:nvPr/>
        </p:nvPicPr>
        <p:blipFill>
          <a:blip r:embed="rId3">
            <a:alphaModFix/>
          </a:blip>
          <a:stretch>
            <a:fillRect/>
          </a:stretch>
        </p:blipFill>
        <p:spPr>
          <a:xfrm>
            <a:off x="1029549" y="704175"/>
            <a:ext cx="2795614" cy="1899850"/>
          </a:xfrm>
          <a:prstGeom prst="rect">
            <a:avLst/>
          </a:prstGeom>
          <a:noFill/>
          <a:ln>
            <a:noFill/>
          </a:ln>
        </p:spPr>
      </p:pic>
      <p:pic>
        <p:nvPicPr>
          <p:cNvPr id="347" name="Google Shape;347;p49"/>
          <p:cNvPicPr preferRelativeResize="0"/>
          <p:nvPr/>
        </p:nvPicPr>
        <p:blipFill>
          <a:blip r:embed="rId4">
            <a:alphaModFix/>
          </a:blip>
          <a:stretch>
            <a:fillRect/>
          </a:stretch>
        </p:blipFill>
        <p:spPr>
          <a:xfrm>
            <a:off x="5311949" y="704163"/>
            <a:ext cx="2795624" cy="1899864"/>
          </a:xfrm>
          <a:prstGeom prst="rect">
            <a:avLst/>
          </a:prstGeom>
          <a:noFill/>
          <a:ln>
            <a:noFill/>
          </a:ln>
        </p:spPr>
      </p:pic>
      <p:pic>
        <p:nvPicPr>
          <p:cNvPr id="348" name="Google Shape;348;p49"/>
          <p:cNvPicPr preferRelativeResize="0"/>
          <p:nvPr/>
        </p:nvPicPr>
        <p:blipFill>
          <a:blip r:embed="rId5">
            <a:alphaModFix/>
          </a:blip>
          <a:stretch>
            <a:fillRect/>
          </a:stretch>
        </p:blipFill>
        <p:spPr>
          <a:xfrm>
            <a:off x="161193" y="2664842"/>
            <a:ext cx="2795624" cy="1899858"/>
          </a:xfrm>
          <a:prstGeom prst="rect">
            <a:avLst/>
          </a:prstGeom>
          <a:noFill/>
          <a:ln>
            <a:noFill/>
          </a:ln>
        </p:spPr>
      </p:pic>
      <p:pic>
        <p:nvPicPr>
          <p:cNvPr id="349" name="Google Shape;349;p49"/>
          <p:cNvPicPr preferRelativeResize="0"/>
          <p:nvPr/>
        </p:nvPicPr>
        <p:blipFill>
          <a:blip r:embed="rId6">
            <a:alphaModFix/>
          </a:blip>
          <a:stretch>
            <a:fillRect/>
          </a:stretch>
        </p:blipFill>
        <p:spPr>
          <a:xfrm>
            <a:off x="3109217" y="2756425"/>
            <a:ext cx="2605983" cy="1770981"/>
          </a:xfrm>
          <a:prstGeom prst="rect">
            <a:avLst/>
          </a:prstGeom>
          <a:noFill/>
          <a:ln>
            <a:noFill/>
          </a:ln>
        </p:spPr>
      </p:pic>
      <p:pic>
        <p:nvPicPr>
          <p:cNvPr id="350" name="Google Shape;350;p49"/>
          <p:cNvPicPr preferRelativeResize="0"/>
          <p:nvPr/>
        </p:nvPicPr>
        <p:blipFill>
          <a:blip r:embed="rId7">
            <a:alphaModFix/>
          </a:blip>
          <a:stretch>
            <a:fillRect/>
          </a:stretch>
        </p:blipFill>
        <p:spPr>
          <a:xfrm>
            <a:off x="5867600" y="2664850"/>
            <a:ext cx="3124000" cy="21230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Dataset and Data Engineering</a:t>
            </a:r>
            <a:endParaRPr/>
          </a:p>
        </p:txBody>
      </p:sp>
      <p:sp>
        <p:nvSpPr>
          <p:cNvPr id="82" name="Google Shape;82;p14"/>
          <p:cNvSpPr txBox="1"/>
          <p:nvPr/>
        </p:nvSpPr>
        <p:spPr>
          <a:xfrm>
            <a:off x="402275" y="888850"/>
            <a:ext cx="7999800" cy="3860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29261B"/>
              </a:buClr>
              <a:buSzPts val="1200"/>
              <a:buFont typeface="Courier New"/>
              <a:buChar char="●"/>
            </a:pPr>
            <a:r>
              <a:rPr lang="en" sz="1200">
                <a:solidFill>
                  <a:srgbClr val="29261B"/>
                </a:solidFill>
              </a:rPr>
              <a:t>Our primary dataset was the monthly Consumer Price Index, as reported by the US Bureau of Labor Statistics</a:t>
            </a:r>
            <a:endParaRPr i="0" sz="1200" u="none" cap="none" strike="noStrike">
              <a:solidFill>
                <a:srgbClr val="29261B"/>
              </a:solidFill>
            </a:endParaRPr>
          </a:p>
          <a:p>
            <a:pPr indent="-304800" lvl="0" marL="457200" marR="0" rtl="0" algn="l">
              <a:lnSpc>
                <a:spcPct val="115000"/>
              </a:lnSpc>
              <a:spcBef>
                <a:spcPts val="1000"/>
              </a:spcBef>
              <a:spcAft>
                <a:spcPts val="0"/>
              </a:spcAft>
              <a:buClr>
                <a:srgbClr val="29261B"/>
              </a:buClr>
              <a:buSzPts val="1200"/>
              <a:buFont typeface="Courier New"/>
              <a:buChar char="●"/>
            </a:pPr>
            <a:r>
              <a:rPr lang="en" sz="1200">
                <a:solidFill>
                  <a:srgbClr val="29261B"/>
                </a:solidFill>
              </a:rPr>
              <a:t>We selected the time period from January 1990 to December 2024 for our dataset.</a:t>
            </a:r>
            <a:endParaRPr i="0" sz="1200" u="none" cap="none" strike="noStrike">
              <a:solidFill>
                <a:srgbClr val="29261B"/>
              </a:solidFill>
            </a:endParaRPr>
          </a:p>
          <a:p>
            <a:pPr indent="-304800" lvl="1" marL="914400" marR="0" rtl="0" algn="l">
              <a:lnSpc>
                <a:spcPct val="115000"/>
              </a:lnSpc>
              <a:spcBef>
                <a:spcPts val="1000"/>
              </a:spcBef>
              <a:spcAft>
                <a:spcPts val="0"/>
              </a:spcAft>
              <a:buClr>
                <a:srgbClr val="29261B"/>
              </a:buClr>
              <a:buSzPts val="1200"/>
              <a:buFont typeface="Courier New"/>
              <a:buChar char="○"/>
            </a:pPr>
            <a:r>
              <a:rPr lang="en" sz="1200">
                <a:solidFill>
                  <a:srgbClr val="29261B"/>
                </a:solidFill>
              </a:rPr>
              <a:t>Training Dataset: January 1990 - December 2023</a:t>
            </a:r>
            <a:endParaRPr sz="1200">
              <a:solidFill>
                <a:srgbClr val="29261B"/>
              </a:solidFill>
            </a:endParaRPr>
          </a:p>
          <a:p>
            <a:pPr indent="-304800" lvl="1" marL="914400" marR="0" rtl="0" algn="l">
              <a:lnSpc>
                <a:spcPct val="115000"/>
              </a:lnSpc>
              <a:spcBef>
                <a:spcPts val="1000"/>
              </a:spcBef>
              <a:spcAft>
                <a:spcPts val="0"/>
              </a:spcAft>
              <a:buClr>
                <a:srgbClr val="29261B"/>
              </a:buClr>
              <a:buSzPts val="1200"/>
              <a:buChar char="○"/>
            </a:pPr>
            <a:r>
              <a:rPr lang="en" sz="1200">
                <a:solidFill>
                  <a:srgbClr val="29261B"/>
                </a:solidFill>
              </a:rPr>
              <a:t>Validation Dataset: January 2024 - December 2024</a:t>
            </a:r>
            <a:endParaRPr sz="1200"/>
          </a:p>
          <a:p>
            <a:pPr indent="-304800" lvl="0" marL="457200" marR="0" rtl="0" algn="l">
              <a:lnSpc>
                <a:spcPct val="115000"/>
              </a:lnSpc>
              <a:spcBef>
                <a:spcPts val="1000"/>
              </a:spcBef>
              <a:spcAft>
                <a:spcPts val="0"/>
              </a:spcAft>
              <a:buClr>
                <a:srgbClr val="29261B"/>
              </a:buClr>
              <a:buSzPts val="1200"/>
              <a:buFont typeface="Courier New"/>
              <a:buChar char="●"/>
            </a:pPr>
            <a:r>
              <a:rPr lang="en" sz="1200">
                <a:solidFill>
                  <a:srgbClr val="29261B"/>
                </a:solidFill>
              </a:rPr>
              <a:t>As part of our multivariate analysis we also considered the following variables over the same time periods.</a:t>
            </a:r>
            <a:endParaRPr sz="1200">
              <a:solidFill>
                <a:srgbClr val="29261B"/>
              </a:solidFill>
            </a:endParaRPr>
          </a:p>
          <a:p>
            <a:pPr indent="-304800" lvl="1" marL="914400" rtl="0" algn="l">
              <a:lnSpc>
                <a:spcPct val="115000"/>
              </a:lnSpc>
              <a:spcBef>
                <a:spcPts val="1000"/>
              </a:spcBef>
              <a:spcAft>
                <a:spcPts val="0"/>
              </a:spcAft>
              <a:buClr>
                <a:srgbClr val="29261B"/>
              </a:buClr>
              <a:buSzPts val="1200"/>
              <a:buChar char="○"/>
            </a:pPr>
            <a:r>
              <a:rPr lang="en" sz="1200">
                <a:solidFill>
                  <a:srgbClr val="29261B"/>
                </a:solidFill>
              </a:rPr>
              <a:t>Federal Reserve Funds Rate</a:t>
            </a:r>
            <a:endParaRPr sz="1200">
              <a:solidFill>
                <a:srgbClr val="29261B"/>
              </a:solidFill>
            </a:endParaRPr>
          </a:p>
          <a:p>
            <a:pPr indent="-304800" lvl="1" marL="914400" marR="0" rtl="0" algn="l">
              <a:lnSpc>
                <a:spcPct val="115000"/>
              </a:lnSpc>
              <a:spcBef>
                <a:spcPts val="1000"/>
              </a:spcBef>
              <a:spcAft>
                <a:spcPts val="0"/>
              </a:spcAft>
              <a:buClr>
                <a:srgbClr val="29261B"/>
              </a:buClr>
              <a:buSzPts val="1200"/>
              <a:buChar char="○"/>
            </a:pPr>
            <a:r>
              <a:rPr lang="en" sz="1200">
                <a:solidFill>
                  <a:srgbClr val="29261B"/>
                </a:solidFill>
              </a:rPr>
              <a:t>Unemployment Rate</a:t>
            </a:r>
            <a:endParaRPr sz="1200">
              <a:solidFill>
                <a:srgbClr val="29261B"/>
              </a:solidFill>
            </a:endParaRPr>
          </a:p>
          <a:p>
            <a:pPr indent="-304800" lvl="1" marL="914400" marR="0" rtl="0" algn="l">
              <a:lnSpc>
                <a:spcPct val="115000"/>
              </a:lnSpc>
              <a:spcBef>
                <a:spcPts val="1000"/>
              </a:spcBef>
              <a:spcAft>
                <a:spcPts val="0"/>
              </a:spcAft>
              <a:buClr>
                <a:srgbClr val="29261B"/>
              </a:buClr>
              <a:buSzPts val="1200"/>
              <a:buChar char="○"/>
            </a:pPr>
            <a:r>
              <a:rPr lang="en" sz="1200">
                <a:solidFill>
                  <a:srgbClr val="29261B"/>
                </a:solidFill>
              </a:rPr>
              <a:t>Producer Price Index</a:t>
            </a:r>
            <a:endParaRPr sz="1200">
              <a:solidFill>
                <a:srgbClr val="29261B"/>
              </a:solidFill>
            </a:endParaRPr>
          </a:p>
          <a:p>
            <a:pPr indent="-304800" lvl="1" marL="914400" marR="0" rtl="0" algn="l">
              <a:lnSpc>
                <a:spcPct val="115000"/>
              </a:lnSpc>
              <a:spcBef>
                <a:spcPts val="1000"/>
              </a:spcBef>
              <a:spcAft>
                <a:spcPts val="0"/>
              </a:spcAft>
              <a:buClr>
                <a:srgbClr val="29261B"/>
              </a:buClr>
              <a:buSzPts val="1200"/>
              <a:buChar char="○"/>
            </a:pPr>
            <a:r>
              <a:rPr lang="en" sz="1200">
                <a:solidFill>
                  <a:srgbClr val="29261B"/>
                </a:solidFill>
              </a:rPr>
              <a:t>Housing Index</a:t>
            </a:r>
            <a:endParaRPr sz="1200">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All variables were retrieved from their corresponding government websites and combined into a single CSV in R.</a:t>
            </a:r>
            <a:endParaRPr sz="1200">
              <a:solidFill>
                <a:srgbClr val="29261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(PPI)</a:t>
            </a:r>
            <a:endParaRPr/>
          </a:p>
        </p:txBody>
      </p:sp>
      <p:pic>
        <p:nvPicPr>
          <p:cNvPr id="356" name="Google Shape;356;p50"/>
          <p:cNvPicPr preferRelativeResize="0"/>
          <p:nvPr/>
        </p:nvPicPr>
        <p:blipFill>
          <a:blip r:embed="rId3">
            <a:alphaModFix/>
          </a:blip>
          <a:stretch>
            <a:fillRect/>
          </a:stretch>
        </p:blipFill>
        <p:spPr>
          <a:xfrm>
            <a:off x="966568" y="624750"/>
            <a:ext cx="3029350" cy="2058700"/>
          </a:xfrm>
          <a:prstGeom prst="rect">
            <a:avLst/>
          </a:prstGeom>
          <a:noFill/>
          <a:ln>
            <a:noFill/>
          </a:ln>
        </p:spPr>
      </p:pic>
      <p:pic>
        <p:nvPicPr>
          <p:cNvPr id="357" name="Google Shape;357;p50"/>
          <p:cNvPicPr preferRelativeResize="0"/>
          <p:nvPr/>
        </p:nvPicPr>
        <p:blipFill>
          <a:blip r:embed="rId4">
            <a:alphaModFix/>
          </a:blip>
          <a:stretch>
            <a:fillRect/>
          </a:stretch>
        </p:blipFill>
        <p:spPr>
          <a:xfrm>
            <a:off x="5080319" y="624750"/>
            <a:ext cx="3517300" cy="2390300"/>
          </a:xfrm>
          <a:prstGeom prst="rect">
            <a:avLst/>
          </a:prstGeom>
          <a:noFill/>
          <a:ln>
            <a:noFill/>
          </a:ln>
        </p:spPr>
      </p:pic>
      <p:pic>
        <p:nvPicPr>
          <p:cNvPr id="358" name="Google Shape;358;p50"/>
          <p:cNvPicPr preferRelativeResize="0"/>
          <p:nvPr/>
        </p:nvPicPr>
        <p:blipFill>
          <a:blip r:embed="rId5">
            <a:alphaModFix/>
          </a:blip>
          <a:stretch>
            <a:fillRect/>
          </a:stretch>
        </p:blipFill>
        <p:spPr>
          <a:xfrm>
            <a:off x="152400" y="2756425"/>
            <a:ext cx="2804418" cy="1905834"/>
          </a:xfrm>
          <a:prstGeom prst="rect">
            <a:avLst/>
          </a:prstGeom>
          <a:noFill/>
          <a:ln>
            <a:noFill/>
          </a:ln>
        </p:spPr>
      </p:pic>
      <p:pic>
        <p:nvPicPr>
          <p:cNvPr id="359" name="Google Shape;359;p50"/>
          <p:cNvPicPr preferRelativeResize="0"/>
          <p:nvPr/>
        </p:nvPicPr>
        <p:blipFill>
          <a:blip r:embed="rId6">
            <a:alphaModFix/>
          </a:blip>
          <a:stretch>
            <a:fillRect/>
          </a:stretch>
        </p:blipFill>
        <p:spPr>
          <a:xfrm>
            <a:off x="3141368" y="2891275"/>
            <a:ext cx="2605983" cy="1770981"/>
          </a:xfrm>
          <a:prstGeom prst="rect">
            <a:avLst/>
          </a:prstGeom>
          <a:noFill/>
          <a:ln>
            <a:noFill/>
          </a:ln>
        </p:spPr>
      </p:pic>
      <p:pic>
        <p:nvPicPr>
          <p:cNvPr id="360" name="Google Shape;360;p50"/>
          <p:cNvPicPr preferRelativeResize="0"/>
          <p:nvPr/>
        </p:nvPicPr>
        <p:blipFill>
          <a:blip r:embed="rId7">
            <a:alphaModFix/>
          </a:blip>
          <a:stretch>
            <a:fillRect/>
          </a:stretch>
        </p:blipFill>
        <p:spPr>
          <a:xfrm>
            <a:off x="6148850" y="2926400"/>
            <a:ext cx="2683485" cy="1823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(Housing)</a:t>
            </a:r>
            <a:endParaRPr/>
          </a:p>
        </p:txBody>
      </p:sp>
      <p:pic>
        <p:nvPicPr>
          <p:cNvPr id="366" name="Google Shape;366;p51"/>
          <p:cNvPicPr preferRelativeResize="0"/>
          <p:nvPr/>
        </p:nvPicPr>
        <p:blipFill>
          <a:blip r:embed="rId3">
            <a:alphaModFix/>
          </a:blip>
          <a:stretch>
            <a:fillRect/>
          </a:stretch>
        </p:blipFill>
        <p:spPr>
          <a:xfrm>
            <a:off x="628644" y="663825"/>
            <a:ext cx="3277650" cy="2227451"/>
          </a:xfrm>
          <a:prstGeom prst="rect">
            <a:avLst/>
          </a:prstGeom>
          <a:noFill/>
          <a:ln>
            <a:noFill/>
          </a:ln>
        </p:spPr>
      </p:pic>
      <p:pic>
        <p:nvPicPr>
          <p:cNvPr id="367" name="Google Shape;367;p51"/>
          <p:cNvPicPr preferRelativeResize="0"/>
          <p:nvPr/>
        </p:nvPicPr>
        <p:blipFill>
          <a:blip r:embed="rId4">
            <a:alphaModFix/>
          </a:blip>
          <a:stretch>
            <a:fillRect/>
          </a:stretch>
        </p:blipFill>
        <p:spPr>
          <a:xfrm>
            <a:off x="5136400" y="729788"/>
            <a:ext cx="3083550" cy="2095525"/>
          </a:xfrm>
          <a:prstGeom prst="rect">
            <a:avLst/>
          </a:prstGeom>
          <a:noFill/>
          <a:ln>
            <a:noFill/>
          </a:ln>
        </p:spPr>
      </p:pic>
      <p:pic>
        <p:nvPicPr>
          <p:cNvPr id="368" name="Google Shape;368;p51"/>
          <p:cNvPicPr preferRelativeResize="0"/>
          <p:nvPr/>
        </p:nvPicPr>
        <p:blipFill>
          <a:blip r:embed="rId5">
            <a:alphaModFix/>
          </a:blip>
          <a:stretch>
            <a:fillRect/>
          </a:stretch>
        </p:blipFill>
        <p:spPr>
          <a:xfrm>
            <a:off x="176500" y="2734576"/>
            <a:ext cx="2836567" cy="1927682"/>
          </a:xfrm>
          <a:prstGeom prst="rect">
            <a:avLst/>
          </a:prstGeom>
          <a:noFill/>
          <a:ln>
            <a:noFill/>
          </a:ln>
        </p:spPr>
      </p:pic>
      <p:pic>
        <p:nvPicPr>
          <p:cNvPr id="369" name="Google Shape;369;p51"/>
          <p:cNvPicPr preferRelativeResize="0"/>
          <p:nvPr/>
        </p:nvPicPr>
        <p:blipFill>
          <a:blip r:embed="rId6">
            <a:alphaModFix/>
          </a:blip>
          <a:stretch>
            <a:fillRect/>
          </a:stretch>
        </p:blipFill>
        <p:spPr>
          <a:xfrm>
            <a:off x="3165467" y="2825326"/>
            <a:ext cx="2830984" cy="1923888"/>
          </a:xfrm>
          <a:prstGeom prst="rect">
            <a:avLst/>
          </a:prstGeom>
          <a:noFill/>
          <a:ln>
            <a:noFill/>
          </a:ln>
        </p:spPr>
      </p:pic>
      <p:pic>
        <p:nvPicPr>
          <p:cNvPr id="370" name="Google Shape;370;p51"/>
          <p:cNvPicPr preferRelativeResize="0"/>
          <p:nvPr/>
        </p:nvPicPr>
        <p:blipFill>
          <a:blip r:embed="rId7">
            <a:alphaModFix/>
          </a:blip>
          <a:stretch>
            <a:fillRect/>
          </a:stretch>
        </p:blipFill>
        <p:spPr>
          <a:xfrm>
            <a:off x="6148851" y="2891263"/>
            <a:ext cx="2842749" cy="19318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(Unemployment)</a:t>
            </a:r>
            <a:endParaRPr/>
          </a:p>
        </p:txBody>
      </p:sp>
      <p:pic>
        <p:nvPicPr>
          <p:cNvPr id="376" name="Google Shape;376;p52"/>
          <p:cNvPicPr preferRelativeResize="0"/>
          <p:nvPr/>
        </p:nvPicPr>
        <p:blipFill>
          <a:blip r:embed="rId3">
            <a:alphaModFix/>
          </a:blip>
          <a:stretch>
            <a:fillRect/>
          </a:stretch>
        </p:blipFill>
        <p:spPr>
          <a:xfrm>
            <a:off x="628644" y="673250"/>
            <a:ext cx="3083550" cy="2095527"/>
          </a:xfrm>
          <a:prstGeom prst="rect">
            <a:avLst/>
          </a:prstGeom>
          <a:noFill/>
          <a:ln>
            <a:noFill/>
          </a:ln>
        </p:spPr>
      </p:pic>
      <p:pic>
        <p:nvPicPr>
          <p:cNvPr id="377" name="Google Shape;377;p52"/>
          <p:cNvPicPr preferRelativeResize="0"/>
          <p:nvPr/>
        </p:nvPicPr>
        <p:blipFill>
          <a:blip r:embed="rId4">
            <a:alphaModFix/>
          </a:blip>
          <a:stretch>
            <a:fillRect/>
          </a:stretch>
        </p:blipFill>
        <p:spPr>
          <a:xfrm>
            <a:off x="5048051" y="920075"/>
            <a:ext cx="2357127" cy="1601863"/>
          </a:xfrm>
          <a:prstGeom prst="rect">
            <a:avLst/>
          </a:prstGeom>
          <a:noFill/>
          <a:ln>
            <a:noFill/>
          </a:ln>
        </p:spPr>
      </p:pic>
      <p:pic>
        <p:nvPicPr>
          <p:cNvPr id="378" name="Google Shape;378;p52"/>
          <p:cNvPicPr preferRelativeResize="0"/>
          <p:nvPr/>
        </p:nvPicPr>
        <p:blipFill>
          <a:blip r:embed="rId5">
            <a:alphaModFix/>
          </a:blip>
          <a:stretch>
            <a:fillRect/>
          </a:stretch>
        </p:blipFill>
        <p:spPr>
          <a:xfrm>
            <a:off x="304800" y="2728327"/>
            <a:ext cx="2860668" cy="1944060"/>
          </a:xfrm>
          <a:prstGeom prst="rect">
            <a:avLst/>
          </a:prstGeom>
          <a:noFill/>
          <a:ln>
            <a:noFill/>
          </a:ln>
        </p:spPr>
      </p:pic>
      <p:pic>
        <p:nvPicPr>
          <p:cNvPr id="379" name="Google Shape;379;p52"/>
          <p:cNvPicPr preferRelativeResize="0"/>
          <p:nvPr/>
        </p:nvPicPr>
        <p:blipFill>
          <a:blip r:embed="rId6">
            <a:alphaModFix/>
          </a:blip>
          <a:stretch>
            <a:fillRect/>
          </a:stretch>
        </p:blipFill>
        <p:spPr>
          <a:xfrm>
            <a:off x="3317868" y="2852077"/>
            <a:ext cx="2678583" cy="1820319"/>
          </a:xfrm>
          <a:prstGeom prst="rect">
            <a:avLst/>
          </a:prstGeom>
          <a:noFill/>
          <a:ln>
            <a:noFill/>
          </a:ln>
        </p:spPr>
      </p:pic>
      <p:pic>
        <p:nvPicPr>
          <p:cNvPr id="380" name="Google Shape;380;p52"/>
          <p:cNvPicPr preferRelativeResize="0"/>
          <p:nvPr/>
        </p:nvPicPr>
        <p:blipFill>
          <a:blip r:embed="rId7">
            <a:alphaModFix/>
          </a:blip>
          <a:stretch>
            <a:fillRect/>
          </a:stretch>
        </p:blipFill>
        <p:spPr>
          <a:xfrm>
            <a:off x="6148851" y="2674338"/>
            <a:ext cx="2842749" cy="19318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(PPI + Housing)</a:t>
            </a:r>
            <a:endParaRPr/>
          </a:p>
        </p:txBody>
      </p:sp>
      <p:pic>
        <p:nvPicPr>
          <p:cNvPr id="386" name="Google Shape;386;p53"/>
          <p:cNvPicPr preferRelativeResize="0"/>
          <p:nvPr/>
        </p:nvPicPr>
        <p:blipFill>
          <a:blip r:embed="rId3">
            <a:alphaModFix/>
          </a:blip>
          <a:stretch>
            <a:fillRect/>
          </a:stretch>
        </p:blipFill>
        <p:spPr>
          <a:xfrm>
            <a:off x="628644" y="697350"/>
            <a:ext cx="3122358" cy="2121900"/>
          </a:xfrm>
          <a:prstGeom prst="rect">
            <a:avLst/>
          </a:prstGeom>
          <a:noFill/>
          <a:ln>
            <a:noFill/>
          </a:ln>
        </p:spPr>
      </p:pic>
      <p:pic>
        <p:nvPicPr>
          <p:cNvPr id="387" name="Google Shape;387;p53"/>
          <p:cNvPicPr preferRelativeResize="0"/>
          <p:nvPr/>
        </p:nvPicPr>
        <p:blipFill>
          <a:blip r:embed="rId4">
            <a:alphaModFix/>
          </a:blip>
          <a:stretch>
            <a:fillRect/>
          </a:stretch>
        </p:blipFill>
        <p:spPr>
          <a:xfrm>
            <a:off x="4799069" y="697350"/>
            <a:ext cx="3201781" cy="2175875"/>
          </a:xfrm>
          <a:prstGeom prst="rect">
            <a:avLst/>
          </a:prstGeom>
          <a:noFill/>
          <a:ln>
            <a:noFill/>
          </a:ln>
        </p:spPr>
      </p:pic>
      <p:pic>
        <p:nvPicPr>
          <p:cNvPr id="388" name="Google Shape;388;p53"/>
          <p:cNvPicPr preferRelativeResize="0"/>
          <p:nvPr/>
        </p:nvPicPr>
        <p:blipFill>
          <a:blip r:embed="rId5">
            <a:alphaModFix/>
          </a:blip>
          <a:stretch>
            <a:fillRect/>
          </a:stretch>
        </p:blipFill>
        <p:spPr>
          <a:xfrm>
            <a:off x="297050" y="2796275"/>
            <a:ext cx="2971602" cy="2019450"/>
          </a:xfrm>
          <a:prstGeom prst="rect">
            <a:avLst/>
          </a:prstGeom>
          <a:noFill/>
          <a:ln>
            <a:noFill/>
          </a:ln>
        </p:spPr>
      </p:pic>
      <p:pic>
        <p:nvPicPr>
          <p:cNvPr id="389" name="Google Shape;389;p53"/>
          <p:cNvPicPr preferRelativeResize="0"/>
          <p:nvPr/>
        </p:nvPicPr>
        <p:blipFill>
          <a:blip r:embed="rId6">
            <a:alphaModFix/>
          </a:blip>
          <a:stretch>
            <a:fillRect/>
          </a:stretch>
        </p:blipFill>
        <p:spPr>
          <a:xfrm>
            <a:off x="3421052" y="2865287"/>
            <a:ext cx="2639672" cy="1793875"/>
          </a:xfrm>
          <a:prstGeom prst="rect">
            <a:avLst/>
          </a:prstGeom>
          <a:noFill/>
          <a:ln>
            <a:noFill/>
          </a:ln>
        </p:spPr>
      </p:pic>
      <p:pic>
        <p:nvPicPr>
          <p:cNvPr id="390" name="Google Shape;390;p53"/>
          <p:cNvPicPr preferRelativeResize="0"/>
          <p:nvPr/>
        </p:nvPicPr>
        <p:blipFill>
          <a:blip r:embed="rId7">
            <a:alphaModFix/>
          </a:blip>
          <a:stretch>
            <a:fillRect/>
          </a:stretch>
        </p:blipFill>
        <p:spPr>
          <a:xfrm>
            <a:off x="6213124" y="2861900"/>
            <a:ext cx="2778475" cy="18882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Detailed Model Results (Fed Fund)</a:t>
            </a:r>
            <a:endParaRPr/>
          </a:p>
        </p:txBody>
      </p:sp>
      <p:pic>
        <p:nvPicPr>
          <p:cNvPr id="396" name="Google Shape;396;p54"/>
          <p:cNvPicPr preferRelativeResize="0"/>
          <p:nvPr/>
        </p:nvPicPr>
        <p:blipFill>
          <a:blip r:embed="rId3">
            <a:alphaModFix/>
          </a:blip>
          <a:stretch>
            <a:fillRect/>
          </a:stretch>
        </p:blipFill>
        <p:spPr>
          <a:xfrm>
            <a:off x="628643" y="775563"/>
            <a:ext cx="2971602" cy="2019450"/>
          </a:xfrm>
          <a:prstGeom prst="rect">
            <a:avLst/>
          </a:prstGeom>
          <a:noFill/>
          <a:ln>
            <a:noFill/>
          </a:ln>
        </p:spPr>
      </p:pic>
      <p:pic>
        <p:nvPicPr>
          <p:cNvPr id="397" name="Google Shape;397;p54"/>
          <p:cNvPicPr preferRelativeResize="0"/>
          <p:nvPr/>
        </p:nvPicPr>
        <p:blipFill>
          <a:blip r:embed="rId4">
            <a:alphaModFix/>
          </a:blip>
          <a:stretch>
            <a:fillRect/>
          </a:stretch>
        </p:blipFill>
        <p:spPr>
          <a:xfrm>
            <a:off x="5104418" y="775575"/>
            <a:ext cx="2890551" cy="1964375"/>
          </a:xfrm>
          <a:prstGeom prst="rect">
            <a:avLst/>
          </a:prstGeom>
          <a:noFill/>
          <a:ln>
            <a:noFill/>
          </a:ln>
        </p:spPr>
      </p:pic>
      <p:pic>
        <p:nvPicPr>
          <p:cNvPr id="398" name="Google Shape;398;p54"/>
          <p:cNvPicPr preferRelativeResize="0"/>
          <p:nvPr/>
        </p:nvPicPr>
        <p:blipFill>
          <a:blip r:embed="rId5">
            <a:alphaModFix/>
          </a:blip>
          <a:stretch>
            <a:fillRect/>
          </a:stretch>
        </p:blipFill>
        <p:spPr>
          <a:xfrm>
            <a:off x="329175" y="2674212"/>
            <a:ext cx="3007269" cy="2043688"/>
          </a:xfrm>
          <a:prstGeom prst="rect">
            <a:avLst/>
          </a:prstGeom>
          <a:noFill/>
          <a:ln>
            <a:noFill/>
          </a:ln>
        </p:spPr>
      </p:pic>
      <p:pic>
        <p:nvPicPr>
          <p:cNvPr id="399" name="Google Shape;399;p54"/>
          <p:cNvPicPr preferRelativeResize="0"/>
          <p:nvPr/>
        </p:nvPicPr>
        <p:blipFill>
          <a:blip r:embed="rId6">
            <a:alphaModFix/>
          </a:blip>
          <a:stretch>
            <a:fillRect/>
          </a:stretch>
        </p:blipFill>
        <p:spPr>
          <a:xfrm>
            <a:off x="3488844" y="2861912"/>
            <a:ext cx="2571879" cy="1747805"/>
          </a:xfrm>
          <a:prstGeom prst="rect">
            <a:avLst/>
          </a:prstGeom>
          <a:noFill/>
          <a:ln>
            <a:noFill/>
          </a:ln>
        </p:spPr>
      </p:pic>
      <p:pic>
        <p:nvPicPr>
          <p:cNvPr id="400" name="Google Shape;400;p54"/>
          <p:cNvPicPr preferRelativeResize="0"/>
          <p:nvPr/>
        </p:nvPicPr>
        <p:blipFill>
          <a:blip r:embed="rId7">
            <a:alphaModFix/>
          </a:blip>
          <a:stretch>
            <a:fillRect/>
          </a:stretch>
        </p:blipFill>
        <p:spPr>
          <a:xfrm>
            <a:off x="6213124" y="2861900"/>
            <a:ext cx="2778477" cy="18882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Full Diagnostics (All Models)</a:t>
            </a:r>
            <a:endParaRPr/>
          </a:p>
        </p:txBody>
      </p:sp>
      <p:graphicFrame>
        <p:nvGraphicFramePr>
          <p:cNvPr id="406" name="Google Shape;406;p55"/>
          <p:cNvGraphicFramePr/>
          <p:nvPr/>
        </p:nvGraphicFramePr>
        <p:xfrm>
          <a:off x="39925" y="1478200"/>
          <a:ext cx="3000000" cy="3000000"/>
        </p:xfrm>
        <a:graphic>
          <a:graphicData uri="http://schemas.openxmlformats.org/drawingml/2006/table">
            <a:tbl>
              <a:tblPr>
                <a:noFill/>
                <a:tableStyleId>{03D9BE72-377E-4922-AD2D-66E5DEE388FE}</a:tableStyleId>
              </a:tblPr>
              <a:tblGrid>
                <a:gridCol w="612600"/>
                <a:gridCol w="1668150"/>
                <a:gridCol w="650275"/>
                <a:gridCol w="772800"/>
                <a:gridCol w="772800"/>
                <a:gridCol w="753975"/>
                <a:gridCol w="782225"/>
                <a:gridCol w="735100"/>
                <a:gridCol w="772800"/>
                <a:gridCol w="782225"/>
                <a:gridCol w="744525"/>
              </a:tblGrid>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Model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Lag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AIC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BIC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R_SQ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Adj_R_SQ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LogLik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        LB_p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RMSE_CPI </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MAE_CPI</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3616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3</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CPI+PPI+FedFund+Housing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-18123.156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-17532.420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0.5576416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0.5137714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9209.578</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0E+00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1.2426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1.1533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14</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CPI+PPI+Housing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-17698.945</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-17327.738</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0.5394134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0.5019673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8942.472</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0E+00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1.6095</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1.5286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2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CPI+PPI+Housing+Unemp+FedFund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-17368.286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-16410.935</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0.5580919</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0.4989191</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8924.143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3.789216E-10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1.2243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1.1426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2</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CPI+PPI+FedFund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-10961.833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-10590.626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0.5528590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0.5165061</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5573.916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3.108624E-14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1.1884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1.0976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12</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CPI+Housing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-10888.868</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-10736.908</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0.5121700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0.4893030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5482.434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1.632028E-13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1.1547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1.0444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11</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CPI+PPI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-10533.736</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-10334.163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0.5344014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0.5046031</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5316.868</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0E+00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1.5709</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1.4897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15</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CPI+FedFund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-4130.773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-3978.814</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0.5190777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0.4965345</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2103.387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5.965578E-01</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1.2193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1.1150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1025">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13</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                    CPI+Unemp </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9</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-2920.547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-2673.542</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0.5222625</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0.4831037</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1522.273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8.67111E-01</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1.3823</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1.3000</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SzPts val="2700"/>
              <a:buNone/>
            </a:pPr>
            <a:r>
              <a:rPr lang="en">
                <a:solidFill>
                  <a:schemeClr val="accent1"/>
                </a:solidFill>
              </a:rPr>
              <a:t>VAR Model Cross Validation (CPI + Fed Funds)</a:t>
            </a:r>
            <a:endParaRPr/>
          </a:p>
        </p:txBody>
      </p:sp>
      <p:sp>
        <p:nvSpPr>
          <p:cNvPr id="412" name="Google Shape;412;p56"/>
          <p:cNvSpPr txBox="1"/>
          <p:nvPr/>
        </p:nvSpPr>
        <p:spPr>
          <a:xfrm>
            <a:off x="901475" y="4047850"/>
            <a:ext cx="30222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Baseline (No Intervention)</a:t>
            </a:r>
            <a:endParaRPr sz="1700">
              <a:solidFill>
                <a:schemeClr val="accent1"/>
              </a:solidFill>
              <a:latin typeface="Helvetica Neue"/>
              <a:ea typeface="Helvetica Neue"/>
              <a:cs typeface="Helvetica Neue"/>
              <a:sym typeface="Helvetica Neue"/>
            </a:endParaRPr>
          </a:p>
        </p:txBody>
      </p:sp>
      <p:sp>
        <p:nvSpPr>
          <p:cNvPr id="413" name="Google Shape;413;p56"/>
          <p:cNvSpPr txBox="1"/>
          <p:nvPr/>
        </p:nvSpPr>
        <p:spPr>
          <a:xfrm>
            <a:off x="5887425" y="3993025"/>
            <a:ext cx="1937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Step Intervention</a:t>
            </a:r>
            <a:endParaRPr sz="1700">
              <a:solidFill>
                <a:schemeClr val="accent1"/>
              </a:solidFill>
              <a:latin typeface="Helvetica Neue"/>
              <a:ea typeface="Helvetica Neue"/>
              <a:cs typeface="Helvetica Neue"/>
              <a:sym typeface="Helvetica Neue"/>
            </a:endParaRPr>
          </a:p>
        </p:txBody>
      </p:sp>
      <p:pic>
        <p:nvPicPr>
          <p:cNvPr id="414" name="Google Shape;414;p56"/>
          <p:cNvPicPr preferRelativeResize="0"/>
          <p:nvPr/>
        </p:nvPicPr>
        <p:blipFill>
          <a:blip r:embed="rId3">
            <a:alphaModFix/>
          </a:blip>
          <a:stretch>
            <a:fillRect/>
          </a:stretch>
        </p:blipFill>
        <p:spPr>
          <a:xfrm>
            <a:off x="4788599" y="1137000"/>
            <a:ext cx="4135041" cy="2953601"/>
          </a:xfrm>
          <a:prstGeom prst="rect">
            <a:avLst/>
          </a:prstGeom>
          <a:noFill/>
          <a:ln>
            <a:noFill/>
          </a:ln>
        </p:spPr>
      </p:pic>
      <p:pic>
        <p:nvPicPr>
          <p:cNvPr id="415" name="Google Shape;415;p56"/>
          <p:cNvPicPr preferRelativeResize="0"/>
          <p:nvPr/>
        </p:nvPicPr>
        <p:blipFill>
          <a:blip r:embed="rId4">
            <a:alphaModFix/>
          </a:blip>
          <a:stretch>
            <a:fillRect/>
          </a:stretch>
        </p:blipFill>
        <p:spPr>
          <a:xfrm>
            <a:off x="345050" y="1137000"/>
            <a:ext cx="4135051" cy="29536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SzPts val="2700"/>
              <a:buNone/>
            </a:pPr>
            <a:r>
              <a:rPr lang="en">
                <a:solidFill>
                  <a:schemeClr val="accent1"/>
                </a:solidFill>
              </a:rPr>
              <a:t>VAR Model Cross Validation (CPI + Fed Funds)</a:t>
            </a:r>
            <a:endParaRPr/>
          </a:p>
        </p:txBody>
      </p:sp>
      <p:sp>
        <p:nvSpPr>
          <p:cNvPr id="421" name="Google Shape;421;p57"/>
          <p:cNvSpPr txBox="1"/>
          <p:nvPr/>
        </p:nvSpPr>
        <p:spPr>
          <a:xfrm>
            <a:off x="901475" y="4047850"/>
            <a:ext cx="30222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Baseline (No Intervention)</a:t>
            </a:r>
            <a:endParaRPr sz="1700">
              <a:solidFill>
                <a:schemeClr val="accent1"/>
              </a:solidFill>
              <a:latin typeface="Helvetica Neue"/>
              <a:ea typeface="Helvetica Neue"/>
              <a:cs typeface="Helvetica Neue"/>
              <a:sym typeface="Helvetica Neue"/>
            </a:endParaRPr>
          </a:p>
        </p:txBody>
      </p:sp>
      <p:sp>
        <p:nvSpPr>
          <p:cNvPr id="422" name="Google Shape;422;p57"/>
          <p:cNvSpPr txBox="1"/>
          <p:nvPr/>
        </p:nvSpPr>
        <p:spPr>
          <a:xfrm>
            <a:off x="5887425" y="3993025"/>
            <a:ext cx="1937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Step Intervention</a:t>
            </a:r>
            <a:endParaRPr sz="1700">
              <a:solidFill>
                <a:schemeClr val="accent1"/>
              </a:solidFill>
              <a:latin typeface="Helvetica Neue"/>
              <a:ea typeface="Helvetica Neue"/>
              <a:cs typeface="Helvetica Neue"/>
              <a:sym typeface="Helvetica Neue"/>
            </a:endParaRPr>
          </a:p>
        </p:txBody>
      </p:sp>
      <p:pic>
        <p:nvPicPr>
          <p:cNvPr id="423" name="Google Shape;423;p57"/>
          <p:cNvPicPr preferRelativeResize="0"/>
          <p:nvPr/>
        </p:nvPicPr>
        <p:blipFill>
          <a:blip r:embed="rId3">
            <a:alphaModFix/>
          </a:blip>
          <a:stretch>
            <a:fillRect/>
          </a:stretch>
        </p:blipFill>
        <p:spPr>
          <a:xfrm>
            <a:off x="202900" y="1137000"/>
            <a:ext cx="3861829" cy="2758450"/>
          </a:xfrm>
          <a:prstGeom prst="rect">
            <a:avLst/>
          </a:prstGeom>
          <a:noFill/>
          <a:ln>
            <a:noFill/>
          </a:ln>
        </p:spPr>
      </p:pic>
      <p:pic>
        <p:nvPicPr>
          <p:cNvPr id="424" name="Google Shape;424;p57"/>
          <p:cNvPicPr preferRelativeResize="0"/>
          <p:nvPr/>
        </p:nvPicPr>
        <p:blipFill rotWithShape="1">
          <a:blip r:embed="rId4">
            <a:alphaModFix/>
          </a:blip>
          <a:srcRect b="7793" l="6452" r="15617" t="19972"/>
          <a:stretch/>
        </p:blipFill>
        <p:spPr>
          <a:xfrm>
            <a:off x="5499125" y="1051250"/>
            <a:ext cx="2714000" cy="287512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SzPts val="2700"/>
              <a:buNone/>
            </a:pPr>
            <a:r>
              <a:rPr lang="en">
                <a:solidFill>
                  <a:schemeClr val="accent1"/>
                </a:solidFill>
              </a:rPr>
              <a:t>VAR Model Cross Validation (Champion Model)</a:t>
            </a:r>
            <a:endParaRPr/>
          </a:p>
        </p:txBody>
      </p:sp>
      <p:sp>
        <p:nvSpPr>
          <p:cNvPr id="430" name="Google Shape;430;p58"/>
          <p:cNvSpPr txBox="1"/>
          <p:nvPr/>
        </p:nvSpPr>
        <p:spPr>
          <a:xfrm>
            <a:off x="901475" y="4047850"/>
            <a:ext cx="30222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Baseline (No Intervention)</a:t>
            </a:r>
            <a:endParaRPr sz="1700">
              <a:solidFill>
                <a:schemeClr val="accent1"/>
              </a:solidFill>
              <a:latin typeface="Helvetica Neue"/>
              <a:ea typeface="Helvetica Neue"/>
              <a:cs typeface="Helvetica Neue"/>
              <a:sym typeface="Helvetica Neue"/>
            </a:endParaRPr>
          </a:p>
        </p:txBody>
      </p:sp>
      <p:sp>
        <p:nvSpPr>
          <p:cNvPr id="431" name="Google Shape;431;p58"/>
          <p:cNvSpPr txBox="1"/>
          <p:nvPr/>
        </p:nvSpPr>
        <p:spPr>
          <a:xfrm>
            <a:off x="5887425" y="3993025"/>
            <a:ext cx="1937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Step Intervention</a:t>
            </a:r>
            <a:endParaRPr sz="1700">
              <a:solidFill>
                <a:schemeClr val="accent1"/>
              </a:solidFill>
              <a:latin typeface="Helvetica Neue"/>
              <a:ea typeface="Helvetica Neue"/>
              <a:cs typeface="Helvetica Neue"/>
              <a:sym typeface="Helvetica Neue"/>
            </a:endParaRPr>
          </a:p>
        </p:txBody>
      </p:sp>
      <p:pic>
        <p:nvPicPr>
          <p:cNvPr id="432" name="Google Shape;432;p58"/>
          <p:cNvPicPr preferRelativeResize="0"/>
          <p:nvPr/>
        </p:nvPicPr>
        <p:blipFill>
          <a:blip r:embed="rId3">
            <a:alphaModFix/>
          </a:blip>
          <a:stretch>
            <a:fillRect/>
          </a:stretch>
        </p:blipFill>
        <p:spPr>
          <a:xfrm>
            <a:off x="4750225" y="1012013"/>
            <a:ext cx="4211794" cy="3008424"/>
          </a:xfrm>
          <a:prstGeom prst="rect">
            <a:avLst/>
          </a:prstGeom>
          <a:noFill/>
          <a:ln>
            <a:noFill/>
          </a:ln>
        </p:spPr>
      </p:pic>
      <p:pic>
        <p:nvPicPr>
          <p:cNvPr id="433" name="Google Shape;433;p58"/>
          <p:cNvPicPr preferRelativeResize="0"/>
          <p:nvPr/>
        </p:nvPicPr>
        <p:blipFill>
          <a:blip r:embed="rId4">
            <a:alphaModFix/>
          </a:blip>
          <a:stretch>
            <a:fillRect/>
          </a:stretch>
        </p:blipFill>
        <p:spPr>
          <a:xfrm>
            <a:off x="325875" y="1025725"/>
            <a:ext cx="4173396" cy="2980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SzPts val="2700"/>
              <a:buNone/>
            </a:pPr>
            <a:r>
              <a:rPr lang="en">
                <a:solidFill>
                  <a:schemeClr val="accent1"/>
                </a:solidFill>
              </a:rPr>
              <a:t>VAR Model Cross Validation (Champion Model)</a:t>
            </a:r>
            <a:endParaRPr/>
          </a:p>
        </p:txBody>
      </p:sp>
      <p:sp>
        <p:nvSpPr>
          <p:cNvPr id="439" name="Google Shape;439;p59"/>
          <p:cNvSpPr txBox="1"/>
          <p:nvPr/>
        </p:nvSpPr>
        <p:spPr>
          <a:xfrm>
            <a:off x="901475" y="4047850"/>
            <a:ext cx="30222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Baseline (No Intervention)</a:t>
            </a:r>
            <a:endParaRPr sz="1700">
              <a:solidFill>
                <a:schemeClr val="accent1"/>
              </a:solidFill>
              <a:latin typeface="Helvetica Neue"/>
              <a:ea typeface="Helvetica Neue"/>
              <a:cs typeface="Helvetica Neue"/>
              <a:sym typeface="Helvetica Neue"/>
            </a:endParaRPr>
          </a:p>
        </p:txBody>
      </p:sp>
      <p:sp>
        <p:nvSpPr>
          <p:cNvPr id="440" name="Google Shape;440;p59"/>
          <p:cNvSpPr txBox="1"/>
          <p:nvPr/>
        </p:nvSpPr>
        <p:spPr>
          <a:xfrm>
            <a:off x="5887425" y="3993025"/>
            <a:ext cx="1937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Helvetica Neue"/>
                <a:ea typeface="Helvetica Neue"/>
                <a:cs typeface="Helvetica Neue"/>
                <a:sym typeface="Helvetica Neue"/>
              </a:rPr>
              <a:t>Step Intervention</a:t>
            </a:r>
            <a:endParaRPr sz="1700">
              <a:solidFill>
                <a:schemeClr val="accent1"/>
              </a:solidFill>
              <a:latin typeface="Helvetica Neue"/>
              <a:ea typeface="Helvetica Neue"/>
              <a:cs typeface="Helvetica Neue"/>
              <a:sym typeface="Helvetica Neue"/>
            </a:endParaRPr>
          </a:p>
        </p:txBody>
      </p:sp>
      <p:pic>
        <p:nvPicPr>
          <p:cNvPr id="441" name="Google Shape;441;p59"/>
          <p:cNvPicPr preferRelativeResize="0"/>
          <p:nvPr/>
        </p:nvPicPr>
        <p:blipFill rotWithShape="1">
          <a:blip r:embed="rId3">
            <a:alphaModFix/>
          </a:blip>
          <a:srcRect b="7793" l="5921" r="12178" t="19972"/>
          <a:stretch/>
        </p:blipFill>
        <p:spPr>
          <a:xfrm>
            <a:off x="5345025" y="984600"/>
            <a:ext cx="3022199" cy="3046533"/>
          </a:xfrm>
          <a:prstGeom prst="rect">
            <a:avLst/>
          </a:prstGeom>
          <a:noFill/>
          <a:ln>
            <a:noFill/>
          </a:ln>
        </p:spPr>
      </p:pic>
      <p:pic>
        <p:nvPicPr>
          <p:cNvPr id="442" name="Google Shape;442;p59"/>
          <p:cNvPicPr preferRelativeResize="0"/>
          <p:nvPr/>
        </p:nvPicPr>
        <p:blipFill rotWithShape="1">
          <a:blip r:embed="rId4">
            <a:alphaModFix/>
          </a:blip>
          <a:srcRect b="22745" l="15910" r="5830" t="26595"/>
          <a:stretch/>
        </p:blipFill>
        <p:spPr>
          <a:xfrm>
            <a:off x="901475" y="1620488"/>
            <a:ext cx="3022199" cy="13974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Variable </a:t>
            </a:r>
            <a:r>
              <a:rPr lang="en"/>
              <a:t>Definitions</a:t>
            </a:r>
            <a:endParaRPr/>
          </a:p>
        </p:txBody>
      </p:sp>
      <p:sp>
        <p:nvSpPr>
          <p:cNvPr id="88" name="Google Shape;88;p15"/>
          <p:cNvSpPr txBox="1"/>
          <p:nvPr/>
        </p:nvSpPr>
        <p:spPr>
          <a:xfrm>
            <a:off x="410700" y="888850"/>
            <a:ext cx="7191600" cy="3856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29261B"/>
              </a:buClr>
              <a:buSzPts val="1200"/>
              <a:buFont typeface="Courier New"/>
              <a:buChar char="●"/>
            </a:pPr>
            <a:r>
              <a:rPr lang="en" sz="1200">
                <a:solidFill>
                  <a:srgbClr val="29261B"/>
                </a:solidFill>
              </a:rPr>
              <a:t>Consumer Price Index: Key economic indicator used to gauge inflation and to adjust various payments and benefits for inflation, such as Social Security payments, wages, and tax brackets. It tracks the prices of a wide variety of goods and services, including food, clothing, housing, transportation, medical care, and recreation.</a:t>
            </a:r>
            <a:endParaRPr i="0" sz="1200" u="none" cap="none" strike="noStrike">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Federal Reserve Funds Rate:  </a:t>
            </a:r>
            <a:r>
              <a:rPr lang="en" sz="1200">
                <a:solidFill>
                  <a:srgbClr val="001D35"/>
                </a:solidFill>
                <a:highlight>
                  <a:srgbClr val="FFFFFF"/>
                </a:highlight>
                <a:latin typeface="Roboto"/>
                <a:ea typeface="Roboto"/>
                <a:cs typeface="Roboto"/>
                <a:sym typeface="Roboto"/>
              </a:rPr>
              <a:t>The interest rate at which depository institutions (banks) lend and borrow funds from each other overnight, primarily to meet reserve requirements or for short-term liquidity needs. It is a </a:t>
            </a:r>
            <a:r>
              <a:rPr lang="en" sz="1200">
                <a:solidFill>
                  <a:srgbClr val="29261B"/>
                </a:solidFill>
              </a:rPr>
              <a:t>crucial interest rate in the US economy, set by the Federal Reserve and influencing a wide range of financial activity.</a:t>
            </a:r>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Unemployment Rate: The percentage of the labor force that is unemployed and actively seeking work.</a:t>
            </a:r>
            <a:endParaRPr sz="1200">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Producer Price Index: </a:t>
            </a:r>
            <a:r>
              <a:rPr lang="en" sz="1200">
                <a:solidFill>
                  <a:srgbClr val="001D35"/>
                </a:solidFill>
                <a:highlight>
                  <a:srgbClr val="FFFFFF"/>
                </a:highlight>
                <a:latin typeface="Roboto"/>
                <a:ea typeface="Roboto"/>
                <a:cs typeface="Roboto"/>
                <a:sym typeface="Roboto"/>
              </a:rPr>
              <a:t>Tracks inflation from the perspective of producers, measuring changes in the prices they receive for their goods and services. </a:t>
            </a:r>
            <a:endParaRPr sz="1200">
              <a:solidFill>
                <a:srgbClr val="29261B"/>
              </a:solidFill>
            </a:endParaRPr>
          </a:p>
          <a:p>
            <a:pPr indent="-304800" lvl="0" marL="457200" rtl="0" algn="l">
              <a:lnSpc>
                <a:spcPct val="115000"/>
              </a:lnSpc>
              <a:spcBef>
                <a:spcPts val="1000"/>
              </a:spcBef>
              <a:spcAft>
                <a:spcPts val="0"/>
              </a:spcAft>
              <a:buClr>
                <a:srgbClr val="29261B"/>
              </a:buClr>
              <a:buSzPts val="1200"/>
              <a:buFont typeface="Courier New"/>
              <a:buChar char="●"/>
            </a:pPr>
            <a:r>
              <a:rPr lang="en" sz="1200">
                <a:solidFill>
                  <a:srgbClr val="29261B"/>
                </a:solidFill>
              </a:rPr>
              <a:t>Housing Index: The S&amp;P Cotality (formerly known as Case-Shiller) Case-Shiller Home Price Indices are the leading measures of U.S. residential real estate prices, tracking changes in the value of residential real estate nationally.</a:t>
            </a:r>
            <a:endParaRPr sz="1200">
              <a:solidFill>
                <a:srgbClr val="29261B"/>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International Monetary Fund CPI Projections</a:t>
            </a:r>
            <a:endParaRPr/>
          </a:p>
        </p:txBody>
      </p:sp>
      <p:pic>
        <p:nvPicPr>
          <p:cNvPr id="448" name="Google Shape;448;p60" title="statistic_id244993_us-projected-consumer-price-index-2010-2029.png"/>
          <p:cNvPicPr preferRelativeResize="0"/>
          <p:nvPr/>
        </p:nvPicPr>
        <p:blipFill>
          <a:blip r:embed="rId3">
            <a:alphaModFix/>
          </a:blip>
          <a:stretch>
            <a:fillRect/>
          </a:stretch>
        </p:blipFill>
        <p:spPr>
          <a:xfrm>
            <a:off x="4405023" y="948025"/>
            <a:ext cx="4370725" cy="3247451"/>
          </a:xfrm>
          <a:prstGeom prst="rect">
            <a:avLst/>
          </a:prstGeom>
          <a:noFill/>
          <a:ln>
            <a:noFill/>
          </a:ln>
        </p:spPr>
      </p:pic>
      <p:sp>
        <p:nvSpPr>
          <p:cNvPr id="449" name="Google Shape;449;p60"/>
          <p:cNvSpPr txBox="1"/>
          <p:nvPr/>
        </p:nvSpPr>
        <p:spPr>
          <a:xfrm>
            <a:off x="747275" y="1100825"/>
            <a:ext cx="2892600" cy="30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IMF Projections for End of Year CPI index: 316.81</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Our Projections for End of Year CPI Index: 314.06</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latin typeface="Helvetica Neue"/>
                <a:ea typeface="Helvetica Neue"/>
                <a:cs typeface="Helvetica Neue"/>
                <a:sym typeface="Helvetica Neue"/>
              </a:rPr>
              <a:t>Actual End of Year CPI Index: 315.61</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455" name="Google Shape;455;p61"/>
          <p:cNvSpPr txBox="1"/>
          <p:nvPr/>
        </p:nvSpPr>
        <p:spPr>
          <a:xfrm>
            <a:off x="691475" y="686650"/>
            <a:ext cx="803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Step functions considered for intervention period during and post pandemic</a:t>
            </a:r>
            <a:endParaRPr sz="1300"/>
          </a:p>
        </p:txBody>
      </p:sp>
      <p:pic>
        <p:nvPicPr>
          <p:cNvPr id="456" name="Google Shape;456;p61"/>
          <p:cNvPicPr preferRelativeResize="0"/>
          <p:nvPr/>
        </p:nvPicPr>
        <p:blipFill>
          <a:blip r:embed="rId3">
            <a:alphaModFix/>
          </a:blip>
          <a:stretch>
            <a:fillRect/>
          </a:stretch>
        </p:blipFill>
        <p:spPr>
          <a:xfrm>
            <a:off x="471150" y="1636895"/>
            <a:ext cx="4041651" cy="2424980"/>
          </a:xfrm>
          <a:prstGeom prst="rect">
            <a:avLst/>
          </a:prstGeom>
          <a:noFill/>
          <a:ln>
            <a:noFill/>
          </a:ln>
        </p:spPr>
      </p:pic>
      <p:pic>
        <p:nvPicPr>
          <p:cNvPr id="457" name="Google Shape;457;p61"/>
          <p:cNvPicPr preferRelativeResize="0"/>
          <p:nvPr/>
        </p:nvPicPr>
        <p:blipFill>
          <a:blip r:embed="rId4">
            <a:alphaModFix/>
          </a:blip>
          <a:stretch>
            <a:fillRect/>
          </a:stretch>
        </p:blipFill>
        <p:spPr>
          <a:xfrm>
            <a:off x="4512800" y="1619127"/>
            <a:ext cx="4100850" cy="2460524"/>
          </a:xfrm>
          <a:prstGeom prst="rect">
            <a:avLst/>
          </a:prstGeom>
          <a:noFill/>
          <a:ln>
            <a:noFill/>
          </a:ln>
        </p:spPr>
      </p:pic>
      <p:sp>
        <p:nvSpPr>
          <p:cNvPr id="458" name="Google Shape;458;p61"/>
          <p:cNvSpPr txBox="1"/>
          <p:nvPr/>
        </p:nvSpPr>
        <p:spPr>
          <a:xfrm>
            <a:off x="745800" y="1277450"/>
            <a:ext cx="35844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Ramp function</a:t>
            </a:r>
            <a:endParaRPr sz="1300">
              <a:solidFill>
                <a:schemeClr val="lt1"/>
              </a:solidFill>
            </a:endParaRPr>
          </a:p>
        </p:txBody>
      </p:sp>
      <p:sp>
        <p:nvSpPr>
          <p:cNvPr id="459" name="Google Shape;459;p61"/>
          <p:cNvSpPr txBox="1"/>
          <p:nvPr/>
        </p:nvSpPr>
        <p:spPr>
          <a:xfrm>
            <a:off x="4771025" y="1277450"/>
            <a:ext cx="35844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Step</a:t>
            </a:r>
            <a:r>
              <a:rPr lang="en" sz="1300">
                <a:solidFill>
                  <a:schemeClr val="lt1"/>
                </a:solidFill>
              </a:rPr>
              <a:t> function</a:t>
            </a:r>
            <a:endParaRPr sz="13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2"/>
          <p:cNvPicPr preferRelativeResize="0"/>
          <p:nvPr/>
        </p:nvPicPr>
        <p:blipFill>
          <a:blip r:embed="rId3">
            <a:alphaModFix/>
          </a:blip>
          <a:stretch>
            <a:fillRect/>
          </a:stretch>
        </p:blipFill>
        <p:spPr>
          <a:xfrm>
            <a:off x="499413" y="2536725"/>
            <a:ext cx="3485601" cy="2091375"/>
          </a:xfrm>
          <a:prstGeom prst="rect">
            <a:avLst/>
          </a:prstGeom>
          <a:noFill/>
          <a:ln>
            <a:noFill/>
          </a:ln>
        </p:spPr>
      </p:pic>
      <p:sp>
        <p:nvSpPr>
          <p:cNvPr id="465" name="Google Shape;465;p62"/>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466" name="Google Shape;466;p62"/>
          <p:cNvSpPr txBox="1"/>
          <p:nvPr/>
        </p:nvSpPr>
        <p:spPr>
          <a:xfrm>
            <a:off x="691475" y="686650"/>
            <a:ext cx="803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Full specification process for dynamic harmonic regression including steps for stationarity</a:t>
            </a:r>
            <a:endParaRPr sz="1300"/>
          </a:p>
        </p:txBody>
      </p:sp>
      <p:pic>
        <p:nvPicPr>
          <p:cNvPr id="467" name="Google Shape;467;p62"/>
          <p:cNvPicPr preferRelativeResize="0"/>
          <p:nvPr/>
        </p:nvPicPr>
        <p:blipFill rotWithShape="1">
          <a:blip r:embed="rId4">
            <a:alphaModFix/>
          </a:blip>
          <a:srcRect b="49522" l="0" r="0" t="0"/>
          <a:stretch/>
        </p:blipFill>
        <p:spPr>
          <a:xfrm>
            <a:off x="530838" y="1278663"/>
            <a:ext cx="3422775" cy="1036651"/>
          </a:xfrm>
          <a:prstGeom prst="rect">
            <a:avLst/>
          </a:prstGeom>
          <a:noFill/>
          <a:ln>
            <a:noFill/>
          </a:ln>
        </p:spPr>
      </p:pic>
      <p:pic>
        <p:nvPicPr>
          <p:cNvPr id="468" name="Google Shape;468;p62"/>
          <p:cNvPicPr preferRelativeResize="0"/>
          <p:nvPr/>
        </p:nvPicPr>
        <p:blipFill>
          <a:blip r:embed="rId5">
            <a:alphaModFix/>
          </a:blip>
          <a:stretch>
            <a:fillRect/>
          </a:stretch>
        </p:blipFill>
        <p:spPr>
          <a:xfrm>
            <a:off x="4229600" y="1148350"/>
            <a:ext cx="3485601" cy="2091344"/>
          </a:xfrm>
          <a:prstGeom prst="rect">
            <a:avLst/>
          </a:prstGeom>
          <a:noFill/>
          <a:ln>
            <a:noFill/>
          </a:ln>
        </p:spPr>
      </p:pic>
      <p:graphicFrame>
        <p:nvGraphicFramePr>
          <p:cNvPr id="469" name="Google Shape;469;p62"/>
          <p:cNvGraphicFramePr/>
          <p:nvPr/>
        </p:nvGraphicFramePr>
        <p:xfrm>
          <a:off x="6002975" y="2834688"/>
          <a:ext cx="3000000" cy="3000000"/>
        </p:xfrm>
        <a:graphic>
          <a:graphicData uri="http://schemas.openxmlformats.org/drawingml/2006/table">
            <a:tbl>
              <a:tblPr>
                <a:noFill/>
                <a:tableStyleId>{4F3B1C17-D3CB-4E6E-B79C-FD92F07E1280}</a:tableStyleId>
              </a:tblPr>
              <a:tblGrid>
                <a:gridCol w="925000"/>
                <a:gridCol w="925000"/>
                <a:gridCol w="925000"/>
              </a:tblGrid>
              <a:tr h="201800">
                <a:tc>
                  <a:txBody>
                    <a:bodyPr/>
                    <a:lstStyle/>
                    <a:p>
                      <a:pPr indent="0" lvl="0" marL="0" rtl="0" algn="ctr">
                        <a:lnSpc>
                          <a:spcPct val="115000"/>
                        </a:lnSpc>
                        <a:spcBef>
                          <a:spcPts val="0"/>
                        </a:spcBef>
                        <a:spcAft>
                          <a:spcPts val="0"/>
                        </a:spcAft>
                        <a:buNone/>
                      </a:pPr>
                      <a:r>
                        <a:rPr b="1" lang="en" sz="950">
                          <a:solidFill>
                            <a:srgbClr val="E3E3E3"/>
                          </a:solidFill>
                        </a:rPr>
                        <a:t>Frequency</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Spectral Density</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Period</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201800">
                <a:tc>
                  <a:txBody>
                    <a:bodyPr/>
                    <a:lstStyle/>
                    <a:p>
                      <a:pPr indent="0" lvl="0" marL="0" rtl="0" algn="ctr">
                        <a:lnSpc>
                          <a:spcPct val="115000"/>
                        </a:lnSpc>
                        <a:spcBef>
                          <a:spcPts val="0"/>
                        </a:spcBef>
                        <a:spcAft>
                          <a:spcPts val="0"/>
                        </a:spcAft>
                        <a:buNone/>
                      </a:pPr>
                      <a:r>
                        <a:rPr lang="en" sz="1050">
                          <a:solidFill>
                            <a:schemeClr val="dk1"/>
                          </a:solidFill>
                        </a:rPr>
                        <a:t>0.08266667</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23.797697</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12.096774</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r>
              <a:tr h="201800">
                <a:tc>
                  <a:txBody>
                    <a:bodyPr/>
                    <a:lstStyle/>
                    <a:p>
                      <a:pPr indent="0" lvl="0" marL="0" rtl="0" algn="ctr">
                        <a:lnSpc>
                          <a:spcPct val="115000"/>
                        </a:lnSpc>
                        <a:spcBef>
                          <a:spcPts val="0"/>
                        </a:spcBef>
                        <a:spcAft>
                          <a:spcPts val="0"/>
                        </a:spcAft>
                        <a:buNone/>
                      </a:pPr>
                      <a:r>
                        <a:rPr lang="en" sz="1050">
                          <a:solidFill>
                            <a:schemeClr val="dk1"/>
                          </a:solidFill>
                        </a:rPr>
                        <a:t>0.08533333</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13.015241</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11.718750</a:t>
                      </a:r>
                      <a:endParaRPr sz="1050">
                        <a:solidFill>
                          <a:schemeClr val="dk1"/>
                        </a:solidFill>
                      </a:endParaRPr>
                    </a:p>
                  </a:txBody>
                  <a:tcPr marT="66675" marB="66675" marR="66675" marL="66675" anchor="ctr">
                    <a:solidFill>
                      <a:schemeClr val="lt1"/>
                    </a:solidFill>
                  </a:tcPr>
                </a:tc>
              </a:tr>
              <a:tr h="201800">
                <a:tc>
                  <a:txBody>
                    <a:bodyPr/>
                    <a:lstStyle/>
                    <a:p>
                      <a:pPr indent="0" lvl="0" marL="0" rtl="0" algn="ctr">
                        <a:lnSpc>
                          <a:spcPct val="115000"/>
                        </a:lnSpc>
                        <a:spcBef>
                          <a:spcPts val="0"/>
                        </a:spcBef>
                        <a:spcAft>
                          <a:spcPts val="0"/>
                        </a:spcAft>
                        <a:buNone/>
                      </a:pPr>
                      <a:r>
                        <a:rPr lang="en" sz="1050">
                          <a:solidFill>
                            <a:schemeClr val="dk1"/>
                          </a:solidFill>
                        </a:rPr>
                        <a:t>0.16533333</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9.813474</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6.048387</a:t>
                      </a:r>
                      <a:endParaRPr sz="1050">
                        <a:solidFill>
                          <a:schemeClr val="dk1"/>
                        </a:solidFill>
                      </a:endParaRPr>
                    </a:p>
                  </a:txBody>
                  <a:tcPr marT="66675" marB="66675" marR="66675" marL="66675" anchor="ctr">
                    <a:solidFill>
                      <a:schemeClr val="lt1"/>
                    </a:solidFill>
                  </a:tcPr>
                </a:tc>
              </a:tr>
              <a:tr h="201800">
                <a:tc>
                  <a:txBody>
                    <a:bodyPr/>
                    <a:lstStyle/>
                    <a:p>
                      <a:pPr indent="0" lvl="0" marL="0" rtl="0" algn="ctr">
                        <a:lnSpc>
                          <a:spcPct val="115000"/>
                        </a:lnSpc>
                        <a:spcBef>
                          <a:spcPts val="0"/>
                        </a:spcBef>
                        <a:spcAft>
                          <a:spcPts val="0"/>
                        </a:spcAft>
                        <a:buNone/>
                      </a:pPr>
                      <a:r>
                        <a:rPr lang="en" sz="1050">
                          <a:solidFill>
                            <a:schemeClr val="dk1"/>
                          </a:solidFill>
                        </a:rPr>
                        <a:t>0.16800000</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9.089882</a:t>
                      </a:r>
                      <a:endParaRPr sz="1050">
                        <a:solidFill>
                          <a:schemeClr val="dk1"/>
                        </a:solidFill>
                      </a:endParaRPr>
                    </a:p>
                  </a:txBody>
                  <a:tcPr marT="66675" marB="66675" marR="66675" marL="66675" anchor="ctr">
                    <a:solidFill>
                      <a:schemeClr val="lt1"/>
                    </a:solidFill>
                  </a:tcPr>
                </a:tc>
                <a:tc>
                  <a:txBody>
                    <a:bodyPr/>
                    <a:lstStyle/>
                    <a:p>
                      <a:pPr indent="0" lvl="0" marL="0" rtl="0" algn="ctr">
                        <a:lnSpc>
                          <a:spcPct val="115000"/>
                        </a:lnSpc>
                        <a:spcBef>
                          <a:spcPts val="0"/>
                        </a:spcBef>
                        <a:spcAft>
                          <a:spcPts val="0"/>
                        </a:spcAft>
                        <a:buNone/>
                      </a:pPr>
                      <a:r>
                        <a:rPr lang="en" sz="1050">
                          <a:solidFill>
                            <a:schemeClr val="dk1"/>
                          </a:solidFill>
                        </a:rPr>
                        <a:t>5.952381</a:t>
                      </a:r>
                      <a:endParaRPr sz="1050">
                        <a:solidFill>
                          <a:schemeClr val="dk1"/>
                        </a:solidFill>
                      </a:endParaRPr>
                    </a:p>
                  </a:txBody>
                  <a:tcPr marT="66675" marB="66675" marR="66675" marL="66675" anchor="ctr">
                    <a:solidFill>
                      <a:schemeClr val="lt1"/>
                    </a:solidFill>
                  </a:tcPr>
                </a:tc>
              </a:tr>
            </a:tbl>
          </a:graphicData>
        </a:graphic>
      </p:graphicFrame>
      <p:sp>
        <p:nvSpPr>
          <p:cNvPr id="470" name="Google Shape;470;p62"/>
          <p:cNvSpPr txBox="1"/>
          <p:nvPr/>
        </p:nvSpPr>
        <p:spPr>
          <a:xfrm>
            <a:off x="745788" y="1119113"/>
            <a:ext cx="30786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CPI with non-seasonal d=1</a:t>
            </a:r>
            <a:endParaRPr sz="1300">
              <a:solidFill>
                <a:schemeClr val="lt1"/>
              </a:solidFill>
            </a:endParaRPr>
          </a:p>
        </p:txBody>
      </p:sp>
      <p:sp>
        <p:nvSpPr>
          <p:cNvPr id="471" name="Google Shape;471;p62"/>
          <p:cNvSpPr txBox="1"/>
          <p:nvPr/>
        </p:nvSpPr>
        <p:spPr>
          <a:xfrm>
            <a:off x="752225" y="2449800"/>
            <a:ext cx="30786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Raw periodogram</a:t>
            </a:r>
            <a:endParaRPr sz="1300">
              <a:solidFill>
                <a:schemeClr val="lt1"/>
              </a:solidFill>
            </a:endParaRPr>
          </a:p>
        </p:txBody>
      </p:sp>
      <p:sp>
        <p:nvSpPr>
          <p:cNvPr id="472" name="Google Shape;472;p62"/>
          <p:cNvSpPr txBox="1"/>
          <p:nvPr/>
        </p:nvSpPr>
        <p:spPr>
          <a:xfrm>
            <a:off x="4485100" y="1071550"/>
            <a:ext cx="30786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Periodogram</a:t>
            </a:r>
            <a:endParaRPr sz="1300">
              <a:solidFill>
                <a:schemeClr val="lt1"/>
              </a:solidFill>
            </a:endParaRPr>
          </a:p>
        </p:txBody>
      </p:sp>
      <p:sp>
        <p:nvSpPr>
          <p:cNvPr id="473" name="Google Shape;473;p62"/>
          <p:cNvSpPr txBox="1"/>
          <p:nvPr/>
        </p:nvSpPr>
        <p:spPr>
          <a:xfrm>
            <a:off x="6002975" y="2449788"/>
            <a:ext cx="27750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Top frequencies</a:t>
            </a:r>
            <a:endParaRPr sz="1300">
              <a:solidFill>
                <a:schemeClr val="lt1"/>
              </a:solidFill>
            </a:endParaRPr>
          </a:p>
        </p:txBody>
      </p:sp>
      <p:sp>
        <p:nvSpPr>
          <p:cNvPr id="474" name="Google Shape;474;p62"/>
          <p:cNvSpPr txBox="1"/>
          <p:nvPr/>
        </p:nvSpPr>
        <p:spPr>
          <a:xfrm>
            <a:off x="698400" y="2086975"/>
            <a:ext cx="31323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solidFill>
                  <a:schemeClr val="dk1"/>
                </a:solidFill>
              </a:rPr>
              <a:t>ADF p-value = 0.01 KPSS p-value = 0.1</a:t>
            </a:r>
            <a:endParaRPr sz="1800">
              <a:solidFill>
                <a:schemeClr val="dk1"/>
              </a:solidFill>
            </a:endParaRPr>
          </a:p>
        </p:txBody>
      </p:sp>
      <p:sp>
        <p:nvSpPr>
          <p:cNvPr id="475" name="Google Shape;475;p62"/>
          <p:cNvSpPr/>
          <p:nvPr/>
        </p:nvSpPr>
        <p:spPr>
          <a:xfrm>
            <a:off x="7852975" y="3283400"/>
            <a:ext cx="924900" cy="11694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481" name="Google Shape;481;p63"/>
          <p:cNvSpPr txBox="1"/>
          <p:nvPr/>
        </p:nvSpPr>
        <p:spPr>
          <a:xfrm>
            <a:off x="691475" y="686650"/>
            <a:ext cx="8037300" cy="6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Seasonal components from Fourier decomposition with K=4 and associated sine and cosine pairs</a:t>
            </a:r>
            <a:endParaRPr sz="1300"/>
          </a:p>
          <a:p>
            <a:pPr indent="0" lvl="0" marL="0" rtl="0" algn="l">
              <a:lnSpc>
                <a:spcPct val="115000"/>
              </a:lnSpc>
              <a:spcBef>
                <a:spcPts val="0"/>
              </a:spcBef>
              <a:spcAft>
                <a:spcPts val="0"/>
              </a:spcAft>
              <a:buClr>
                <a:schemeClr val="dk1"/>
              </a:buClr>
              <a:buSzPts val="1600"/>
              <a:buFont typeface="Arial"/>
              <a:buNone/>
            </a:pPr>
            <a:r>
              <a:t/>
            </a:r>
            <a:endParaRPr sz="1600"/>
          </a:p>
        </p:txBody>
      </p:sp>
      <p:pic>
        <p:nvPicPr>
          <p:cNvPr id="482" name="Google Shape;482;p63"/>
          <p:cNvPicPr preferRelativeResize="0"/>
          <p:nvPr/>
        </p:nvPicPr>
        <p:blipFill>
          <a:blip r:embed="rId3">
            <a:alphaModFix/>
          </a:blip>
          <a:stretch>
            <a:fillRect/>
          </a:stretch>
        </p:blipFill>
        <p:spPr>
          <a:xfrm>
            <a:off x="1899788" y="1117975"/>
            <a:ext cx="5344425" cy="3206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488" name="Google Shape;488;p64"/>
          <p:cNvSpPr txBox="1"/>
          <p:nvPr/>
        </p:nvSpPr>
        <p:spPr>
          <a:xfrm>
            <a:off x="691475" y="686650"/>
            <a:ext cx="803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AICc results for incremental model specifications</a:t>
            </a:r>
            <a:endParaRPr sz="1600"/>
          </a:p>
        </p:txBody>
      </p:sp>
      <p:graphicFrame>
        <p:nvGraphicFramePr>
          <p:cNvPr id="489" name="Google Shape;489;p64"/>
          <p:cNvGraphicFramePr/>
          <p:nvPr/>
        </p:nvGraphicFramePr>
        <p:xfrm>
          <a:off x="431450" y="1618663"/>
          <a:ext cx="3000000" cy="3000000"/>
        </p:xfrm>
        <a:graphic>
          <a:graphicData uri="http://schemas.openxmlformats.org/drawingml/2006/table">
            <a:tbl>
              <a:tblPr>
                <a:noFill/>
                <a:tableStyleId>{4F3B1C17-D3CB-4E6E-B79C-FD92F07E1280}</a:tableStyleId>
              </a:tblPr>
              <a:tblGrid>
                <a:gridCol w="1044325"/>
                <a:gridCol w="1044325"/>
                <a:gridCol w="574800"/>
              </a:tblGrid>
              <a:tr h="132350">
                <a:tc>
                  <a:txBody>
                    <a:bodyPr/>
                    <a:lstStyle/>
                    <a:p>
                      <a:pPr indent="0" lvl="0" marL="0" rtl="0" algn="ctr">
                        <a:lnSpc>
                          <a:spcPct val="115000"/>
                        </a:lnSpc>
                        <a:spcBef>
                          <a:spcPts val="0"/>
                        </a:spcBef>
                        <a:spcAft>
                          <a:spcPts val="0"/>
                        </a:spcAft>
                        <a:buNone/>
                      </a:pPr>
                      <a:r>
                        <a:rPr b="1" lang="en" sz="950">
                          <a:solidFill>
                            <a:srgbClr val="E3E3E3"/>
                          </a:solidFill>
                        </a:rPr>
                        <a:t>Intervention</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ARIMA Error</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AICc</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N/A </a:t>
                      </a:r>
                      <a:endParaRPr sz="1050">
                        <a:solidFill>
                          <a:schemeClr val="dk1"/>
                        </a:solidFill>
                      </a:endParaRPr>
                    </a:p>
                    <a:p>
                      <a:pPr indent="0" lvl="0" marL="0" marR="0" rtl="0" algn="ctr">
                        <a:lnSpc>
                          <a:spcPct val="115000"/>
                        </a:lnSpc>
                        <a:spcBef>
                          <a:spcPts val="0"/>
                        </a:spcBef>
                        <a:spcAft>
                          <a:spcPts val="0"/>
                        </a:spcAft>
                        <a:buNone/>
                      </a:pPr>
                      <a:r>
                        <a:rPr lang="en" sz="1050">
                          <a:solidFill>
                            <a:schemeClr val="dk1"/>
                          </a:solidFill>
                        </a:rPr>
                        <a:t>(Baseline)</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2"/>
                    </a:solidFill>
                  </a:tcPr>
                </a:tc>
                <a:tc>
                  <a:txBody>
                    <a:bodyPr/>
                    <a:lstStyle/>
                    <a:p>
                      <a:pPr indent="0" lvl="0" marL="0" marR="0" rtl="0" algn="ctr">
                        <a:lnSpc>
                          <a:spcPct val="115000"/>
                        </a:lnSpc>
                        <a:spcBef>
                          <a:spcPts val="0"/>
                        </a:spcBef>
                        <a:spcAft>
                          <a:spcPts val="0"/>
                        </a:spcAft>
                        <a:buNone/>
                      </a:pPr>
                      <a:r>
                        <a:rPr lang="en" sz="1050">
                          <a:solidFill>
                            <a:schemeClr val="dk1"/>
                          </a:solidFill>
                        </a:rPr>
                        <a:t>ARIMA(0,2,3)(0,0,2)[12] </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2"/>
                    </a:solidFill>
                  </a:tcPr>
                </a:tc>
                <a:tc>
                  <a:txBody>
                    <a:bodyPr/>
                    <a:lstStyle/>
                    <a:p>
                      <a:pPr indent="0" lvl="0" marL="0" marR="0" rtl="0" algn="ctr">
                        <a:lnSpc>
                          <a:spcPct val="115000"/>
                        </a:lnSpc>
                        <a:spcBef>
                          <a:spcPts val="0"/>
                        </a:spcBef>
                        <a:spcAft>
                          <a:spcPts val="0"/>
                        </a:spcAft>
                        <a:buNone/>
                      </a:pPr>
                      <a:r>
                        <a:rPr lang="en" sz="1050">
                          <a:solidFill>
                            <a:schemeClr val="dk1"/>
                          </a:solidFill>
                        </a:rPr>
                        <a:t>783.2</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2"/>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Ramp</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ARIMA(2,2,0)(0,0,2)[12]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857.2</a:t>
                      </a:r>
                      <a:endParaRPr sz="1050">
                        <a:solidFill>
                          <a:schemeClr val="dk1"/>
                        </a:solidFill>
                      </a:endParaRPr>
                    </a:p>
                  </a:txBody>
                  <a:tcPr marT="66675" marB="66675" marR="66675" marL="66675" anchor="ctr">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Ramp (Two Periods)</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ARIMA(2,2,0)(0,0,2)[12]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857.45  </a:t>
                      </a:r>
                      <a:endParaRPr sz="1050">
                        <a:solidFill>
                          <a:schemeClr val="dk1"/>
                        </a:solidFill>
                      </a:endParaRPr>
                    </a:p>
                  </a:txBody>
                  <a:tcPr marT="66675" marB="66675" marR="66675" marL="66675" anchor="ctr">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Step</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ARIMA(0,1,2)(0,0,2)[12]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760.66   </a:t>
                      </a:r>
                      <a:endParaRPr sz="1050">
                        <a:solidFill>
                          <a:schemeClr val="dk1"/>
                        </a:solidFill>
                      </a:endParaRPr>
                    </a:p>
                  </a:txBody>
                  <a:tcPr marT="66675" marB="66675" marR="66675" marL="66675" anchor="ctr">
                    <a:solidFill>
                      <a:schemeClr val="lt1"/>
                    </a:solidFill>
                  </a:tcPr>
                </a:tc>
              </a:tr>
              <a:tr h="100000">
                <a:tc>
                  <a:txBody>
                    <a:bodyPr/>
                    <a:lstStyle/>
                    <a:p>
                      <a:pPr indent="0" lvl="0" marL="0" marR="0" rtl="0" algn="ctr">
                        <a:lnSpc>
                          <a:spcPct val="115000"/>
                        </a:lnSpc>
                        <a:spcBef>
                          <a:spcPts val="0"/>
                        </a:spcBef>
                        <a:spcAft>
                          <a:spcPts val="0"/>
                        </a:spcAft>
                        <a:buNone/>
                      </a:pPr>
                      <a:r>
                        <a:rPr lang="en" sz="1050">
                          <a:solidFill>
                            <a:schemeClr val="dk1"/>
                          </a:solidFill>
                        </a:rPr>
                        <a:t>Step (Two Periods)</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ARIMA(0,1,2)(0,0,2)[12]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761.34</a:t>
                      </a:r>
                      <a:endParaRPr sz="1050">
                        <a:solidFill>
                          <a:schemeClr val="dk1"/>
                        </a:solidFill>
                      </a:endParaRPr>
                    </a:p>
                  </a:txBody>
                  <a:tcPr marT="66675" marB="66675" marR="66675" marL="66675" anchor="ctr">
                    <a:solidFill>
                      <a:schemeClr val="lt1"/>
                    </a:solidFill>
                  </a:tcPr>
                </a:tc>
              </a:tr>
            </a:tbl>
          </a:graphicData>
        </a:graphic>
      </p:graphicFrame>
      <p:sp>
        <p:nvSpPr>
          <p:cNvPr id="490" name="Google Shape;490;p64"/>
          <p:cNvSpPr txBox="1"/>
          <p:nvPr/>
        </p:nvSpPr>
        <p:spPr>
          <a:xfrm>
            <a:off x="431450" y="1233775"/>
            <a:ext cx="26634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Step Function Specification</a:t>
            </a:r>
            <a:endParaRPr sz="1300">
              <a:solidFill>
                <a:schemeClr val="lt1"/>
              </a:solidFill>
            </a:endParaRPr>
          </a:p>
        </p:txBody>
      </p:sp>
      <p:graphicFrame>
        <p:nvGraphicFramePr>
          <p:cNvPr id="491" name="Google Shape;491;p64"/>
          <p:cNvGraphicFramePr/>
          <p:nvPr/>
        </p:nvGraphicFramePr>
        <p:xfrm>
          <a:off x="3188450" y="1618663"/>
          <a:ext cx="3000000" cy="3000000"/>
        </p:xfrm>
        <a:graphic>
          <a:graphicData uri="http://schemas.openxmlformats.org/drawingml/2006/table">
            <a:tbl>
              <a:tblPr>
                <a:noFill/>
                <a:tableStyleId>{4F3B1C17-D3CB-4E6E-B79C-FD92F07E1280}</a:tableStyleId>
              </a:tblPr>
              <a:tblGrid>
                <a:gridCol w="1044325"/>
                <a:gridCol w="1044325"/>
                <a:gridCol w="574800"/>
              </a:tblGrid>
              <a:tr h="132350">
                <a:tc>
                  <a:txBody>
                    <a:bodyPr/>
                    <a:lstStyle/>
                    <a:p>
                      <a:pPr indent="0" lvl="0" marL="0" rtl="0" algn="ctr">
                        <a:lnSpc>
                          <a:spcPct val="115000"/>
                        </a:lnSpc>
                        <a:spcBef>
                          <a:spcPts val="0"/>
                        </a:spcBef>
                        <a:spcAft>
                          <a:spcPts val="0"/>
                        </a:spcAft>
                        <a:buNone/>
                      </a:pPr>
                      <a:r>
                        <a:rPr b="1" lang="en" sz="950">
                          <a:solidFill>
                            <a:srgbClr val="E3E3E3"/>
                          </a:solidFill>
                        </a:rPr>
                        <a:t>K order</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ARIMA Error</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AICc</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K = 4</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ARIMA(1,1,2)</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732.53</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K = 3</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ARIMA(1,1,2)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730.54</a:t>
                      </a:r>
                      <a:endParaRPr sz="1050">
                        <a:solidFill>
                          <a:schemeClr val="dk1"/>
                        </a:solidFill>
                      </a:endParaRPr>
                    </a:p>
                  </a:txBody>
                  <a:tcPr marT="66675" marB="66675" marR="66675" marL="66675" anchor="ctr">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K = 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ARIMA(1,1,2)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750.2   </a:t>
                      </a:r>
                      <a:endParaRPr sz="1050">
                        <a:solidFill>
                          <a:schemeClr val="dk1"/>
                        </a:solidFill>
                      </a:endParaRPr>
                    </a:p>
                  </a:txBody>
                  <a:tcPr marT="66675" marB="66675" marR="66675" marL="66675" anchor="ctr">
                    <a:solidFill>
                      <a:schemeClr val="lt1"/>
                    </a:solidFill>
                  </a:tcPr>
                </a:tc>
              </a:tr>
            </a:tbl>
          </a:graphicData>
        </a:graphic>
      </p:graphicFrame>
      <p:sp>
        <p:nvSpPr>
          <p:cNvPr id="492" name="Google Shape;492;p64"/>
          <p:cNvSpPr txBox="1"/>
          <p:nvPr/>
        </p:nvSpPr>
        <p:spPr>
          <a:xfrm>
            <a:off x="3188450" y="1233775"/>
            <a:ext cx="26634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Fourier Freq.</a:t>
            </a:r>
            <a:r>
              <a:rPr lang="en" sz="1300">
                <a:solidFill>
                  <a:schemeClr val="lt1"/>
                </a:solidFill>
              </a:rPr>
              <a:t> Specification</a:t>
            </a:r>
            <a:endParaRPr sz="1300">
              <a:solidFill>
                <a:schemeClr val="lt1"/>
              </a:solidFill>
            </a:endParaRPr>
          </a:p>
        </p:txBody>
      </p:sp>
      <p:graphicFrame>
        <p:nvGraphicFramePr>
          <p:cNvPr id="493" name="Google Shape;493;p64"/>
          <p:cNvGraphicFramePr/>
          <p:nvPr/>
        </p:nvGraphicFramePr>
        <p:xfrm>
          <a:off x="5945450" y="1618663"/>
          <a:ext cx="3000000" cy="3000000"/>
        </p:xfrm>
        <a:graphic>
          <a:graphicData uri="http://schemas.openxmlformats.org/drawingml/2006/table">
            <a:tbl>
              <a:tblPr>
                <a:noFill/>
                <a:tableStyleId>{4F3B1C17-D3CB-4E6E-B79C-FD92F07E1280}</a:tableStyleId>
              </a:tblPr>
              <a:tblGrid>
                <a:gridCol w="1044325"/>
                <a:gridCol w="1044325"/>
                <a:gridCol w="574800"/>
              </a:tblGrid>
              <a:tr h="132350">
                <a:tc>
                  <a:txBody>
                    <a:bodyPr/>
                    <a:lstStyle/>
                    <a:p>
                      <a:pPr indent="0" lvl="0" marL="0" rtl="0" algn="ctr">
                        <a:lnSpc>
                          <a:spcPct val="115000"/>
                        </a:lnSpc>
                        <a:spcBef>
                          <a:spcPts val="0"/>
                        </a:spcBef>
                        <a:spcAft>
                          <a:spcPts val="0"/>
                        </a:spcAft>
                        <a:buNone/>
                      </a:pPr>
                      <a:r>
                        <a:rPr b="1" lang="en" sz="950">
                          <a:solidFill>
                            <a:srgbClr val="E3E3E3"/>
                          </a:solidFill>
                        </a:rPr>
                        <a:t>Exogenous</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ARIMA Error</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950">
                          <a:solidFill>
                            <a:srgbClr val="E3E3E3"/>
                          </a:solidFill>
                        </a:rPr>
                        <a:t>AICc</a:t>
                      </a:r>
                      <a:endParaRPr b="1" sz="950">
                        <a:solidFill>
                          <a:srgbClr val="E3E3E3"/>
                        </a:solidFill>
                      </a:endParaRPr>
                    </a:p>
                  </a:txBody>
                  <a:tcPr marT="66675" marB="66675" marR="66675" marL="666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Federal Funds</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ARIMA(0,2,2)(0,0,2)[12]</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776.26</a:t>
                      </a:r>
                      <a:endParaRPr sz="1050">
                        <a:solidFill>
                          <a:schemeClr val="dk1"/>
                        </a:solidFill>
                      </a:endParaRPr>
                    </a:p>
                  </a:txBody>
                  <a:tcPr marT="66675" marB="66675" marR="66675" marL="66675" anchor="ctr">
                    <a:lnT cap="flat" cmpd="sng" w="9525">
                      <a:solidFill>
                        <a:srgbClr val="9E9E9E"/>
                      </a:solidFill>
                      <a:prstDash val="solid"/>
                      <a:round/>
                      <a:headEnd len="sm" w="sm" type="none"/>
                      <a:tailEnd len="sm" w="sm" type="none"/>
                    </a:lnT>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Unemployment</a:t>
                      </a:r>
                      <a:r>
                        <a:rPr lang="en" sz="1050">
                          <a:solidFill>
                            <a:schemeClr val="dk1"/>
                          </a:solidFill>
                        </a:rPr>
                        <a:t> Index</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ARIMA(0,1,2)(0,0,2)[12]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775.83</a:t>
                      </a:r>
                      <a:endParaRPr sz="1050">
                        <a:solidFill>
                          <a:schemeClr val="dk1"/>
                        </a:solidFill>
                      </a:endParaRPr>
                    </a:p>
                  </a:txBody>
                  <a:tcPr marT="66675" marB="66675" marR="66675" marL="66675" anchor="ctr">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PPI</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ARIMA(0,1,2)(0,0,2)[12]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782.73</a:t>
                      </a:r>
                      <a:endParaRPr sz="1050">
                        <a:solidFill>
                          <a:schemeClr val="dk1"/>
                        </a:solidFill>
                      </a:endParaRPr>
                    </a:p>
                  </a:txBody>
                  <a:tcPr marT="66675" marB="66675" marR="66675" marL="66675" anchor="ctr">
                    <a:solidFill>
                      <a:schemeClr val="lt1"/>
                    </a:solidFill>
                  </a:tcPr>
                </a:tc>
              </a:tr>
              <a:tr h="227200">
                <a:tc>
                  <a:txBody>
                    <a:bodyPr/>
                    <a:lstStyle/>
                    <a:p>
                      <a:pPr indent="0" lvl="0" marL="0" marR="0" rtl="0" algn="ctr">
                        <a:lnSpc>
                          <a:spcPct val="115000"/>
                        </a:lnSpc>
                        <a:spcBef>
                          <a:spcPts val="0"/>
                        </a:spcBef>
                        <a:spcAft>
                          <a:spcPts val="0"/>
                        </a:spcAft>
                        <a:buNone/>
                      </a:pPr>
                      <a:r>
                        <a:rPr lang="en" sz="1050">
                          <a:solidFill>
                            <a:schemeClr val="dk1"/>
                          </a:solidFill>
                        </a:rPr>
                        <a:t>Housing Index</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ARIMA(2,2,1)(0,0,1)[12]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758.45</a:t>
                      </a:r>
                      <a:endParaRPr sz="1050">
                        <a:solidFill>
                          <a:schemeClr val="dk1"/>
                        </a:solidFill>
                      </a:endParaRPr>
                    </a:p>
                  </a:txBody>
                  <a:tcPr marT="66675" marB="66675" marR="66675" marL="66675" anchor="ctr">
                    <a:solidFill>
                      <a:schemeClr val="lt1"/>
                    </a:solidFill>
                  </a:tcPr>
                </a:tc>
              </a:tr>
              <a:tr h="100000">
                <a:tc>
                  <a:txBody>
                    <a:bodyPr/>
                    <a:lstStyle/>
                    <a:p>
                      <a:pPr indent="0" lvl="0" marL="0" marR="0" rtl="0" algn="ctr">
                        <a:lnSpc>
                          <a:spcPct val="115000"/>
                        </a:lnSpc>
                        <a:spcBef>
                          <a:spcPts val="0"/>
                        </a:spcBef>
                        <a:spcAft>
                          <a:spcPts val="0"/>
                        </a:spcAft>
                        <a:buNone/>
                      </a:pPr>
                      <a:r>
                        <a:rPr lang="en" sz="1050">
                          <a:solidFill>
                            <a:schemeClr val="dk1"/>
                          </a:solidFill>
                        </a:rPr>
                        <a:t>All except PPI</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ARIMA(0,1,1)(0,0,2)[12]</a:t>
                      </a:r>
                      <a:endParaRPr sz="1050">
                        <a:solidFill>
                          <a:schemeClr val="dk1"/>
                        </a:solidFill>
                      </a:endParaRPr>
                    </a:p>
                  </a:txBody>
                  <a:tcPr marT="66675" marB="66675" marR="66675" marL="66675" anchor="ctr">
                    <a:solidFill>
                      <a:schemeClr val="lt1"/>
                    </a:solidFill>
                  </a:tcPr>
                </a:tc>
                <a:tc>
                  <a:txBody>
                    <a:bodyPr/>
                    <a:lstStyle/>
                    <a:p>
                      <a:pPr indent="0" lvl="0" marL="0" marR="0" rtl="0" algn="ctr">
                        <a:lnSpc>
                          <a:spcPct val="115000"/>
                        </a:lnSpc>
                        <a:spcBef>
                          <a:spcPts val="0"/>
                        </a:spcBef>
                        <a:spcAft>
                          <a:spcPts val="0"/>
                        </a:spcAft>
                        <a:buNone/>
                      </a:pPr>
                      <a:r>
                        <a:rPr lang="en" sz="1050">
                          <a:solidFill>
                            <a:schemeClr val="dk1"/>
                          </a:solidFill>
                        </a:rPr>
                        <a:t>733.6 </a:t>
                      </a:r>
                      <a:endParaRPr sz="1050">
                        <a:solidFill>
                          <a:schemeClr val="dk1"/>
                        </a:solidFill>
                      </a:endParaRPr>
                    </a:p>
                  </a:txBody>
                  <a:tcPr marT="66675" marB="66675" marR="66675" marL="66675" anchor="ctr">
                    <a:solidFill>
                      <a:schemeClr val="lt1"/>
                    </a:solidFill>
                  </a:tcPr>
                </a:tc>
              </a:tr>
            </a:tbl>
          </a:graphicData>
        </a:graphic>
      </p:graphicFrame>
      <p:sp>
        <p:nvSpPr>
          <p:cNvPr id="494" name="Google Shape;494;p64"/>
          <p:cNvSpPr txBox="1"/>
          <p:nvPr/>
        </p:nvSpPr>
        <p:spPr>
          <a:xfrm>
            <a:off x="5945450" y="1233775"/>
            <a:ext cx="26634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rPr>
              <a:t>Exogenous Var.</a:t>
            </a:r>
            <a:r>
              <a:rPr lang="en" sz="1300">
                <a:solidFill>
                  <a:schemeClr val="lt1"/>
                </a:solidFill>
              </a:rPr>
              <a:t> Specification</a:t>
            </a:r>
            <a:endParaRPr sz="1300">
              <a:solidFill>
                <a:schemeClr val="lt1"/>
              </a:solidFill>
            </a:endParaRPr>
          </a:p>
        </p:txBody>
      </p:sp>
      <p:sp>
        <p:nvSpPr>
          <p:cNvPr id="495" name="Google Shape;495;p64"/>
          <p:cNvSpPr/>
          <p:nvPr/>
        </p:nvSpPr>
        <p:spPr>
          <a:xfrm>
            <a:off x="431450" y="3328925"/>
            <a:ext cx="2663400" cy="4617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96" name="Google Shape;496;p64"/>
          <p:cNvSpPr/>
          <p:nvPr/>
        </p:nvSpPr>
        <p:spPr>
          <a:xfrm>
            <a:off x="3188475" y="2190150"/>
            <a:ext cx="2663400" cy="2934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97" name="Google Shape;497;p64"/>
          <p:cNvSpPr/>
          <p:nvPr/>
        </p:nvSpPr>
        <p:spPr>
          <a:xfrm>
            <a:off x="5945475" y="3806300"/>
            <a:ext cx="2663400" cy="461700"/>
          </a:xfrm>
          <a:prstGeom prst="rect">
            <a:avLst/>
          </a:prstGeom>
          <a:noFill/>
          <a:ln cap="flat" cmpd="sng" w="3810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txBox="1"/>
          <p:nvPr>
            <p:ph type="title"/>
          </p:nvPr>
        </p:nvSpPr>
        <p:spPr>
          <a:xfrm>
            <a:off x="628650" y="0"/>
            <a:ext cx="7886700" cy="9846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SzPts val="2700"/>
              <a:buNone/>
            </a:pPr>
            <a:r>
              <a:rPr lang="en"/>
              <a:t>Models – Dynamic Harmonic Regression</a:t>
            </a:r>
            <a:endParaRPr/>
          </a:p>
        </p:txBody>
      </p:sp>
      <p:sp>
        <p:nvSpPr>
          <p:cNvPr id="503" name="Google Shape;503;p65"/>
          <p:cNvSpPr txBox="1"/>
          <p:nvPr/>
        </p:nvSpPr>
        <p:spPr>
          <a:xfrm>
            <a:off x="691475" y="686650"/>
            <a:ext cx="80373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Forecast</a:t>
            </a:r>
            <a:r>
              <a:rPr lang="en" sz="1300"/>
              <a:t> of best dynamic harmonic regression model</a:t>
            </a:r>
            <a:endParaRPr sz="1300"/>
          </a:p>
          <a:p>
            <a:pPr indent="-311150" lvl="0" marL="457200" rtl="0" algn="l">
              <a:lnSpc>
                <a:spcPct val="115000"/>
              </a:lnSpc>
              <a:spcBef>
                <a:spcPts val="0"/>
              </a:spcBef>
              <a:spcAft>
                <a:spcPts val="0"/>
              </a:spcAft>
              <a:buSzPts val="1300"/>
              <a:buChar char="●"/>
            </a:pPr>
            <a:r>
              <a:rPr b="1" lang="en" sz="1300"/>
              <a:t>Regression components</a:t>
            </a:r>
            <a:endParaRPr b="1" sz="1300"/>
          </a:p>
          <a:p>
            <a:pPr indent="-311150" lvl="0" marL="914400" rtl="0" algn="l">
              <a:lnSpc>
                <a:spcPct val="115000"/>
              </a:lnSpc>
              <a:spcBef>
                <a:spcPts val="0"/>
              </a:spcBef>
              <a:spcAft>
                <a:spcPts val="0"/>
              </a:spcAft>
              <a:buSzPts val="1300"/>
              <a:buChar char="●"/>
            </a:pPr>
            <a:r>
              <a:rPr lang="en" sz="1300"/>
              <a:t>Step intervention (one period)</a:t>
            </a:r>
            <a:endParaRPr sz="1300"/>
          </a:p>
          <a:p>
            <a:pPr indent="-311150" lvl="0" marL="914400" rtl="0" algn="l">
              <a:lnSpc>
                <a:spcPct val="115000"/>
              </a:lnSpc>
              <a:spcBef>
                <a:spcPts val="0"/>
              </a:spcBef>
              <a:spcAft>
                <a:spcPts val="0"/>
              </a:spcAft>
              <a:buSzPts val="1300"/>
              <a:buChar char="●"/>
            </a:pPr>
            <a:r>
              <a:rPr lang="en" sz="1300"/>
              <a:t>Fourier frequency (K=3)</a:t>
            </a:r>
            <a:endParaRPr sz="1300"/>
          </a:p>
          <a:p>
            <a:pPr indent="-311150" lvl="0" marL="914400" rtl="0" algn="l">
              <a:lnSpc>
                <a:spcPct val="115000"/>
              </a:lnSpc>
              <a:spcBef>
                <a:spcPts val="0"/>
              </a:spcBef>
              <a:spcAft>
                <a:spcPts val="0"/>
              </a:spcAft>
              <a:buSzPts val="1300"/>
              <a:buChar char="●"/>
            </a:pPr>
            <a:r>
              <a:rPr lang="en" sz="1300"/>
              <a:t>Federal Funds, Unemployment Index, Housing Index</a:t>
            </a:r>
            <a:endParaRPr sz="1300"/>
          </a:p>
          <a:p>
            <a:pPr indent="-311150" lvl="0" marL="457200" rtl="0" algn="l">
              <a:lnSpc>
                <a:spcPct val="115000"/>
              </a:lnSpc>
              <a:spcBef>
                <a:spcPts val="0"/>
              </a:spcBef>
              <a:spcAft>
                <a:spcPts val="0"/>
              </a:spcAft>
              <a:buSzPts val="1300"/>
              <a:buChar char="●"/>
            </a:pPr>
            <a:r>
              <a:rPr b="1" lang="en" sz="1300"/>
              <a:t>W</a:t>
            </a:r>
            <a:r>
              <a:rPr b="1" lang="en" sz="1300"/>
              <a:t>ith ARIMA(0,1,2) errors </a:t>
            </a:r>
            <a:endParaRPr b="1" sz="1300"/>
          </a:p>
          <a:p>
            <a:pPr indent="0" lvl="0" marL="0" rtl="0" algn="l">
              <a:lnSpc>
                <a:spcPct val="115000"/>
              </a:lnSpc>
              <a:spcBef>
                <a:spcPts val="0"/>
              </a:spcBef>
              <a:spcAft>
                <a:spcPts val="0"/>
              </a:spcAft>
              <a:buNone/>
            </a:pPr>
            <a:r>
              <a:t/>
            </a:r>
            <a:endParaRPr sz="1300"/>
          </a:p>
        </p:txBody>
      </p:sp>
      <p:pic>
        <p:nvPicPr>
          <p:cNvPr id="504" name="Google Shape;504;p65"/>
          <p:cNvPicPr preferRelativeResize="0"/>
          <p:nvPr/>
        </p:nvPicPr>
        <p:blipFill>
          <a:blip r:embed="rId3">
            <a:alphaModFix/>
          </a:blip>
          <a:stretch>
            <a:fillRect/>
          </a:stretch>
        </p:blipFill>
        <p:spPr>
          <a:xfrm>
            <a:off x="737200" y="2259375"/>
            <a:ext cx="3834801" cy="2300900"/>
          </a:xfrm>
          <a:prstGeom prst="rect">
            <a:avLst/>
          </a:prstGeom>
          <a:noFill/>
          <a:ln>
            <a:noFill/>
          </a:ln>
        </p:spPr>
      </p:pic>
      <p:pic>
        <p:nvPicPr>
          <p:cNvPr id="505" name="Google Shape;505;p65"/>
          <p:cNvPicPr preferRelativeResize="0"/>
          <p:nvPr/>
        </p:nvPicPr>
        <p:blipFill>
          <a:blip r:embed="rId4">
            <a:alphaModFix/>
          </a:blip>
          <a:stretch>
            <a:fillRect/>
          </a:stretch>
        </p:blipFill>
        <p:spPr>
          <a:xfrm>
            <a:off x="4572000" y="2259375"/>
            <a:ext cx="3834801" cy="23008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Variable Transformations and EDA</a:t>
            </a:r>
            <a:endParaRPr/>
          </a:p>
        </p:txBody>
      </p:sp>
      <p:sp>
        <p:nvSpPr>
          <p:cNvPr id="94" name="Google Shape;94;p16"/>
          <p:cNvSpPr txBox="1"/>
          <p:nvPr/>
        </p:nvSpPr>
        <p:spPr>
          <a:xfrm>
            <a:off x="566275" y="762175"/>
            <a:ext cx="7893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CPI required log transformation and 1st order differencing to achieve stationarity</a:t>
            </a:r>
            <a:endParaRPr sz="1500">
              <a:solidFill>
                <a:schemeClr val="dk1"/>
              </a:solidFill>
              <a:latin typeface="Helvetica Neue"/>
              <a:ea typeface="Helvetica Neue"/>
              <a:cs typeface="Helvetica Neue"/>
              <a:sym typeface="Helvetica Neue"/>
            </a:endParaRPr>
          </a:p>
        </p:txBody>
      </p:sp>
      <p:pic>
        <p:nvPicPr>
          <p:cNvPr id="95" name="Google Shape;95;p16"/>
          <p:cNvPicPr preferRelativeResize="0"/>
          <p:nvPr/>
        </p:nvPicPr>
        <p:blipFill>
          <a:blip r:embed="rId3">
            <a:alphaModFix/>
          </a:blip>
          <a:stretch>
            <a:fillRect/>
          </a:stretch>
        </p:blipFill>
        <p:spPr>
          <a:xfrm>
            <a:off x="160825" y="1264663"/>
            <a:ext cx="4411176" cy="3150840"/>
          </a:xfrm>
          <a:prstGeom prst="rect">
            <a:avLst/>
          </a:prstGeom>
          <a:noFill/>
          <a:ln>
            <a:noFill/>
          </a:ln>
        </p:spPr>
      </p:pic>
      <p:pic>
        <p:nvPicPr>
          <p:cNvPr id="96" name="Google Shape;96;p16"/>
          <p:cNvPicPr preferRelativeResize="0"/>
          <p:nvPr/>
        </p:nvPicPr>
        <p:blipFill>
          <a:blip r:embed="rId4">
            <a:alphaModFix/>
          </a:blip>
          <a:stretch>
            <a:fillRect/>
          </a:stretch>
        </p:blipFill>
        <p:spPr>
          <a:xfrm>
            <a:off x="4605675" y="1288876"/>
            <a:ext cx="4343408" cy="310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sp>
        <p:nvSpPr>
          <p:cNvPr id="102" name="Google Shape;102;p17"/>
          <p:cNvSpPr txBox="1"/>
          <p:nvPr/>
        </p:nvSpPr>
        <p:spPr>
          <a:xfrm>
            <a:off x="561150" y="768450"/>
            <a:ext cx="7893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Fed Funds</a:t>
            </a:r>
            <a:r>
              <a:rPr lang="en" sz="1500">
                <a:solidFill>
                  <a:schemeClr val="dk1"/>
                </a:solidFill>
                <a:latin typeface="Helvetica Neue"/>
                <a:ea typeface="Helvetica Neue"/>
                <a:cs typeface="Helvetica Neue"/>
                <a:sym typeface="Helvetica Neue"/>
              </a:rPr>
              <a:t> was made stationary with 1st order differencing</a:t>
            </a:r>
            <a:endParaRPr sz="1500">
              <a:solidFill>
                <a:schemeClr val="dk1"/>
              </a:solidFill>
              <a:latin typeface="Helvetica Neue"/>
              <a:ea typeface="Helvetica Neue"/>
              <a:cs typeface="Helvetica Neue"/>
              <a:sym typeface="Helvetica Neue"/>
            </a:endParaRPr>
          </a:p>
        </p:txBody>
      </p:sp>
      <p:pic>
        <p:nvPicPr>
          <p:cNvPr id="103" name="Google Shape;103;p17"/>
          <p:cNvPicPr preferRelativeResize="0"/>
          <p:nvPr/>
        </p:nvPicPr>
        <p:blipFill>
          <a:blip r:embed="rId3">
            <a:alphaModFix/>
          </a:blip>
          <a:stretch>
            <a:fillRect/>
          </a:stretch>
        </p:blipFill>
        <p:spPr>
          <a:xfrm>
            <a:off x="228600" y="1270950"/>
            <a:ext cx="4343395" cy="3102425"/>
          </a:xfrm>
          <a:prstGeom prst="rect">
            <a:avLst/>
          </a:prstGeom>
          <a:noFill/>
          <a:ln>
            <a:noFill/>
          </a:ln>
        </p:spPr>
      </p:pic>
      <p:pic>
        <p:nvPicPr>
          <p:cNvPr id="104" name="Google Shape;104;p17"/>
          <p:cNvPicPr preferRelativeResize="0"/>
          <p:nvPr/>
        </p:nvPicPr>
        <p:blipFill>
          <a:blip r:embed="rId4">
            <a:alphaModFix/>
          </a:blip>
          <a:stretch>
            <a:fillRect/>
          </a:stretch>
        </p:blipFill>
        <p:spPr>
          <a:xfrm>
            <a:off x="4572000" y="1270950"/>
            <a:ext cx="4343401" cy="310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sp>
        <p:nvSpPr>
          <p:cNvPr id="110" name="Google Shape;110;p18"/>
          <p:cNvSpPr txBox="1"/>
          <p:nvPr/>
        </p:nvSpPr>
        <p:spPr>
          <a:xfrm>
            <a:off x="561150" y="768450"/>
            <a:ext cx="78936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PPI</a:t>
            </a:r>
            <a:r>
              <a:rPr lang="en" sz="1500">
                <a:solidFill>
                  <a:schemeClr val="dk1"/>
                </a:solidFill>
                <a:latin typeface="Helvetica Neue"/>
                <a:ea typeface="Helvetica Neue"/>
                <a:cs typeface="Helvetica Neue"/>
                <a:sym typeface="Helvetica Neue"/>
              </a:rPr>
              <a:t> achieved stationary with box-cox transformation and 1st order differencing</a:t>
            </a:r>
            <a:endParaRPr sz="1500">
              <a:solidFill>
                <a:schemeClr val="dk1"/>
              </a:solidFill>
              <a:latin typeface="Helvetica Neue"/>
              <a:ea typeface="Helvetica Neue"/>
              <a:cs typeface="Helvetica Neue"/>
              <a:sym typeface="Helvetica Neue"/>
            </a:endParaRPr>
          </a:p>
        </p:txBody>
      </p:sp>
      <p:pic>
        <p:nvPicPr>
          <p:cNvPr id="111" name="Google Shape;111;p18"/>
          <p:cNvPicPr preferRelativeResize="0"/>
          <p:nvPr/>
        </p:nvPicPr>
        <p:blipFill>
          <a:blip r:embed="rId3">
            <a:alphaModFix/>
          </a:blip>
          <a:stretch>
            <a:fillRect/>
          </a:stretch>
        </p:blipFill>
        <p:spPr>
          <a:xfrm>
            <a:off x="266112" y="1336800"/>
            <a:ext cx="4150126" cy="2964374"/>
          </a:xfrm>
          <a:prstGeom prst="rect">
            <a:avLst/>
          </a:prstGeom>
          <a:noFill/>
          <a:ln>
            <a:noFill/>
          </a:ln>
        </p:spPr>
      </p:pic>
      <p:pic>
        <p:nvPicPr>
          <p:cNvPr id="112" name="Google Shape;112;p18"/>
          <p:cNvPicPr preferRelativeResize="0"/>
          <p:nvPr/>
        </p:nvPicPr>
        <p:blipFill>
          <a:blip r:embed="rId4">
            <a:alphaModFix/>
          </a:blip>
          <a:stretch>
            <a:fillRect/>
          </a:stretch>
        </p:blipFill>
        <p:spPr>
          <a:xfrm>
            <a:off x="4492863" y="1270950"/>
            <a:ext cx="4385025" cy="3132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628650" y="0"/>
            <a:ext cx="7886700" cy="984600"/>
          </a:xfrm>
          <a:prstGeom prst="rect">
            <a:avLst/>
          </a:prstGeom>
        </p:spPr>
        <p:txBody>
          <a:bodyPr anchorCtr="0" anchor="ctr" bIns="34275" lIns="0" spcFirstLastPara="1" rIns="0" wrap="square" tIns="34275">
            <a:noAutofit/>
          </a:bodyPr>
          <a:lstStyle/>
          <a:p>
            <a:pPr indent="0" lvl="0" marL="0" rtl="0" algn="l">
              <a:spcBef>
                <a:spcPts val="0"/>
              </a:spcBef>
              <a:spcAft>
                <a:spcPts val="0"/>
              </a:spcAft>
              <a:buClr>
                <a:schemeClr val="dk1"/>
              </a:buClr>
              <a:buSzPts val="1100"/>
              <a:buFont typeface="Arial"/>
              <a:buNone/>
            </a:pPr>
            <a:r>
              <a:rPr lang="en">
                <a:solidFill>
                  <a:schemeClr val="accent1"/>
                </a:solidFill>
              </a:rPr>
              <a:t>Variable Transformations and EDA</a:t>
            </a:r>
            <a:endParaRPr/>
          </a:p>
        </p:txBody>
      </p:sp>
      <p:sp>
        <p:nvSpPr>
          <p:cNvPr id="118" name="Google Shape;118;p19"/>
          <p:cNvSpPr txBox="1"/>
          <p:nvPr/>
        </p:nvSpPr>
        <p:spPr>
          <a:xfrm>
            <a:off x="561150" y="768450"/>
            <a:ext cx="81525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elvetica Neue"/>
                <a:ea typeface="Helvetica Neue"/>
                <a:cs typeface="Helvetica Neue"/>
                <a:sym typeface="Helvetica Neue"/>
              </a:rPr>
              <a:t>Housing Index</a:t>
            </a:r>
            <a:r>
              <a:rPr lang="en" sz="1500">
                <a:solidFill>
                  <a:schemeClr val="dk1"/>
                </a:solidFill>
                <a:latin typeface="Helvetica Neue"/>
                <a:ea typeface="Helvetica Neue"/>
                <a:cs typeface="Helvetica Neue"/>
                <a:sym typeface="Helvetica Neue"/>
              </a:rPr>
              <a:t> achieved stationary with box-cox transformation and 2nd order differencing</a:t>
            </a:r>
            <a:endParaRPr sz="1500">
              <a:solidFill>
                <a:schemeClr val="dk1"/>
              </a:solidFill>
              <a:latin typeface="Helvetica Neue"/>
              <a:ea typeface="Helvetica Neue"/>
              <a:cs typeface="Helvetica Neue"/>
              <a:sym typeface="Helvetica Neue"/>
            </a:endParaRPr>
          </a:p>
        </p:txBody>
      </p:sp>
      <p:pic>
        <p:nvPicPr>
          <p:cNvPr id="119" name="Google Shape;119;p19"/>
          <p:cNvPicPr preferRelativeResize="0"/>
          <p:nvPr/>
        </p:nvPicPr>
        <p:blipFill>
          <a:blip r:embed="rId3">
            <a:alphaModFix/>
          </a:blip>
          <a:stretch>
            <a:fillRect/>
          </a:stretch>
        </p:blipFill>
        <p:spPr>
          <a:xfrm>
            <a:off x="261800" y="1330750"/>
            <a:ext cx="4184473" cy="2988902"/>
          </a:xfrm>
          <a:prstGeom prst="rect">
            <a:avLst/>
          </a:prstGeom>
          <a:noFill/>
          <a:ln>
            <a:noFill/>
          </a:ln>
        </p:spPr>
      </p:pic>
      <p:pic>
        <p:nvPicPr>
          <p:cNvPr id="120" name="Google Shape;120;p19"/>
          <p:cNvPicPr preferRelativeResize="0"/>
          <p:nvPr/>
        </p:nvPicPr>
        <p:blipFill>
          <a:blip r:embed="rId4">
            <a:alphaModFix/>
          </a:blip>
          <a:stretch>
            <a:fillRect/>
          </a:stretch>
        </p:blipFill>
        <p:spPr>
          <a:xfrm>
            <a:off x="4529175" y="1330750"/>
            <a:ext cx="4184473" cy="29889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hicago">
  <a:themeElements>
    <a:clrScheme name="Custom 1">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0000EE"/>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